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710" r:id="rId2"/>
    <p:sldId id="849" r:id="rId3"/>
    <p:sldId id="850" r:id="rId4"/>
    <p:sldId id="852" r:id="rId5"/>
    <p:sldId id="851" r:id="rId6"/>
    <p:sldId id="843" r:id="rId7"/>
    <p:sldId id="346" r:id="rId8"/>
    <p:sldId id="770" r:id="rId9"/>
    <p:sldId id="771" r:id="rId10"/>
    <p:sldId id="772" r:id="rId11"/>
    <p:sldId id="773" r:id="rId12"/>
    <p:sldId id="264" r:id="rId13"/>
    <p:sldId id="273" r:id="rId14"/>
    <p:sldId id="274" r:id="rId15"/>
    <p:sldId id="275" r:id="rId16"/>
    <p:sldId id="276" r:id="rId17"/>
    <p:sldId id="277" r:id="rId18"/>
    <p:sldId id="280" r:id="rId19"/>
    <p:sldId id="774" r:id="rId20"/>
    <p:sldId id="775" r:id="rId21"/>
    <p:sldId id="776" r:id="rId22"/>
    <p:sldId id="777" r:id="rId23"/>
    <p:sldId id="778" r:id="rId24"/>
    <p:sldId id="779" r:id="rId25"/>
    <p:sldId id="780" r:id="rId26"/>
    <p:sldId id="781" r:id="rId27"/>
    <p:sldId id="782" r:id="rId28"/>
    <p:sldId id="831" r:id="rId29"/>
    <p:sldId id="783" r:id="rId30"/>
    <p:sldId id="833" r:id="rId31"/>
    <p:sldId id="784" r:id="rId32"/>
    <p:sldId id="785" r:id="rId33"/>
    <p:sldId id="786" r:id="rId34"/>
    <p:sldId id="787" r:id="rId35"/>
    <p:sldId id="788" r:id="rId36"/>
    <p:sldId id="789" r:id="rId37"/>
    <p:sldId id="790" r:id="rId38"/>
    <p:sldId id="791" r:id="rId39"/>
    <p:sldId id="792" r:id="rId40"/>
    <p:sldId id="793" r:id="rId41"/>
    <p:sldId id="832" r:id="rId42"/>
    <p:sldId id="794" r:id="rId43"/>
    <p:sldId id="795" r:id="rId44"/>
    <p:sldId id="796" r:id="rId45"/>
    <p:sldId id="797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70505" autoAdjust="0"/>
  </p:normalViewPr>
  <p:slideViewPr>
    <p:cSldViewPr snapToGrid="0">
      <p:cViewPr varScale="1">
        <p:scale>
          <a:sx n="47" d="100"/>
          <a:sy n="47" d="100"/>
        </p:scale>
        <p:origin x="19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9338D-E012-4C67-9166-25FF27DD4E8F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CF9DC-EFE3-41C2-9FE9-BE01615A45E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66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CF9DC-EFE3-41C2-9FE9-BE01615A45EA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05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CF9DC-EFE3-41C2-9FE9-BE01615A45EA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682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8814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773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220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692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8909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829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6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068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902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P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03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P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147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005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inessinsider.com/10-public-speaking-habits-to-avoid-2014-6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0.png"/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0.png"/><Relationship Id="rId5" Type="http://schemas.openxmlformats.org/officeDocument/2006/relationships/image" Target="../media/image1280.png"/><Relationship Id="rId4" Type="http://schemas.openxmlformats.org/officeDocument/2006/relationships/image" Target="../media/image12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0.png"/><Relationship Id="rId3" Type="http://schemas.openxmlformats.org/officeDocument/2006/relationships/image" Target="../media/image1311.png"/><Relationship Id="rId7" Type="http://schemas.openxmlformats.org/officeDocument/2006/relationships/image" Target="../media/image1350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0.png"/><Relationship Id="rId5" Type="http://schemas.openxmlformats.org/officeDocument/2006/relationships/image" Target="../media/image1330.png"/><Relationship Id="rId4" Type="http://schemas.openxmlformats.org/officeDocument/2006/relationships/image" Target="../media/image13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verleaf.com/read/gjpjcwfgdmfq" TargetMode="External"/><Relationship Id="rId2" Type="http://schemas.openxmlformats.org/officeDocument/2006/relationships/hyperlink" Target="https://www.overleaf.com/23201422wvvsswfycwb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ent-based-models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E9B9-8026-4568-8E2C-AFB369A9D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AuLA</a:t>
            </a:r>
            <a:r>
              <a:rPr lang="en-US" dirty="0"/>
              <a:t> 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53643-764D-443E-B4C8-A388E9EA7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394" y="4497714"/>
            <a:ext cx="5101209" cy="1239894"/>
          </a:xfrm>
        </p:spPr>
        <p:txBody>
          <a:bodyPr/>
          <a:lstStyle/>
          <a:p>
            <a:r>
              <a:rPr lang="en-US" dirty="0"/>
              <a:t>12 </a:t>
            </a:r>
            <a:r>
              <a:rPr lang="en-US" dirty="0" err="1"/>
              <a:t>Dezembro</a:t>
            </a:r>
            <a:r>
              <a:rPr lang="en-US" dirty="0"/>
              <a:t> 2018 – 9:00-12:00 – </a:t>
            </a:r>
            <a:r>
              <a:rPr lang="en-US" dirty="0" err="1"/>
              <a:t>sala</a:t>
            </a:r>
            <a:r>
              <a:rPr lang="en-US" dirty="0"/>
              <a:t> 2.3.13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679069-B534-4D17-A6FE-FD798B35E0B7}"/>
              </a:ext>
            </a:extLst>
          </p:cNvPr>
          <p:cNvSpPr txBox="1"/>
          <p:nvPr/>
        </p:nvSpPr>
        <p:spPr>
          <a:xfrm>
            <a:off x="1833154" y="1026475"/>
            <a:ext cx="5477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Modelação</a:t>
            </a:r>
            <a:r>
              <a:rPr lang="en-US" sz="3600" dirty="0"/>
              <a:t> </a:t>
            </a:r>
            <a:r>
              <a:rPr lang="en-US" sz="3600" dirty="0" err="1"/>
              <a:t>Ecológica</a:t>
            </a:r>
            <a:endParaRPr lang="en-US" sz="3600" dirty="0"/>
          </a:p>
          <a:p>
            <a:pPr algn="ctr"/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72F12-2D6F-474B-B79B-4B70434B74BD}"/>
              </a:ext>
            </a:extLst>
          </p:cNvPr>
          <p:cNvSpPr txBox="1"/>
          <p:nvPr/>
        </p:nvSpPr>
        <p:spPr>
          <a:xfrm>
            <a:off x="3065415" y="5556327"/>
            <a:ext cx="301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Tiago A. Marques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43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009" y="1763884"/>
            <a:ext cx="79168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100" dirty="0"/>
              <a:t>Os IBM acrescentam complexidade a modelos tradicionais de análise populacional, introduzindo o comportamento do indivíduo como factor determinante a ter em conta.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100" dirty="0"/>
              <a:t>Entre os principais aspectos diferenciadores em relação a modelos mais convencionais, os IBM ...</a:t>
            </a:r>
          </a:p>
          <a:p>
            <a:pPr marL="1071563" lvl="2" indent="-385763">
              <a:buAutoNum type="arabicParenBoth"/>
            </a:pPr>
            <a:r>
              <a:rPr lang="pt-PT" sz="2100" dirty="0"/>
              <a:t>reflectem a complexidade do ciclo de vida associada aos indivíduos;</a:t>
            </a:r>
          </a:p>
          <a:p>
            <a:pPr marL="1071563" lvl="2" indent="-385763">
              <a:buAutoNum type="arabicParenBoth"/>
            </a:pPr>
            <a:r>
              <a:rPr lang="pt-PT" sz="2100" dirty="0"/>
              <a:t>Integram variabilidade relativa a indivíduos do mesmo grupo (e.g. sp., sexo, tamanho);</a:t>
            </a:r>
          </a:p>
          <a:p>
            <a:pPr marL="1071563" lvl="2" indent="-385763">
              <a:buAutoNum type="arabicParenBoth"/>
            </a:pPr>
            <a:r>
              <a:rPr lang="pt-PT" sz="2100" dirty="0"/>
              <a:t>Usam valores de tamanho de população finitos e conhecidos;</a:t>
            </a:r>
          </a:p>
          <a:p>
            <a:pPr marL="1071563" lvl="2" indent="-385763">
              <a:buAutoNum type="arabicParenBoth"/>
            </a:pPr>
            <a:r>
              <a:rPr lang="pt-PT" sz="2100" dirty="0"/>
              <a:t>Integram a dinâmica dos recursos utilizados pelos indivíduos.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49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8" y="1570986"/>
            <a:ext cx="8206640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Principais características dos IBM: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13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Os sistemas são modelados e estudados como conjuntos de indivíduos “únicos”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As propriedades e dinâmica dos sistemas decorrem das interacções entre indivíduos e destes com o ambiente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Os padrões observados constituem a informação de base para estes modelos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O enquadramento computacional não é o simples cálculo diferencial, mas antes os que envolvem conceitos de grande complexidade, tais como emergência, adaptação e fitness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São implementados através de simulações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61" y="895007"/>
            <a:ext cx="4693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Aspectos conceptuais da modelação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31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288" y="1756844"/>
            <a:ext cx="79168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O desenvolvimento de um IBM, tem essencialmente 3 aspectos fundamentais a contemplar:</a:t>
            </a:r>
          </a:p>
          <a:p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Comportamento dos indivíduos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Interacção indivíduo-indivíduo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Ambiente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2" y="895007"/>
            <a:ext cx="379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</a:t>
            </a:r>
          </a:p>
        </p:txBody>
      </p:sp>
    </p:spTree>
    <p:extLst>
      <p:ext uri="{BB962C8B-B14F-4D97-AF65-F5344CB8AC3E}">
        <p14:creationId xmlns:p14="http://schemas.microsoft.com/office/powerpoint/2010/main" val="4216786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288" y="1756844"/>
            <a:ext cx="79168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A grande dificuldade do desenvolvimento destes modelos consiste em integrar a multiplicidade de situações que podem ocorrer, bem como a dimensão adaptativa e de aprendizagem que muitos indivíduos podem apresentar.</a:t>
            </a:r>
          </a:p>
          <a:p>
            <a:endParaRPr lang="pt-PT" sz="2400" dirty="0"/>
          </a:p>
          <a:p>
            <a:r>
              <a:rPr lang="pt-PT" sz="2400" dirty="0"/>
              <a:t>A programação é geralmente sob a forma de </a:t>
            </a:r>
          </a:p>
          <a:p>
            <a:endParaRPr lang="pt-PT" sz="2400" dirty="0"/>
          </a:p>
          <a:p>
            <a:r>
              <a:rPr lang="pt-PT" sz="2400" dirty="0"/>
              <a:t>		IF ...  THEN ...</a:t>
            </a:r>
          </a:p>
          <a:p>
            <a:endParaRPr lang="pt-PT" sz="2400" dirty="0"/>
          </a:p>
          <a:p>
            <a:r>
              <a:rPr lang="pt-PT" sz="2400" dirty="0"/>
              <a:t>muitas vezes integradas em ciclos com múltiplas condicionantes.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2" y="895007"/>
            <a:ext cx="379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</a:t>
            </a:r>
          </a:p>
        </p:txBody>
      </p:sp>
    </p:spTree>
    <p:extLst>
      <p:ext uri="{BB962C8B-B14F-4D97-AF65-F5344CB8AC3E}">
        <p14:creationId xmlns:p14="http://schemas.microsoft.com/office/powerpoint/2010/main" val="1438186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197" y="1637576"/>
            <a:ext cx="86021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Comportamentos emergentes vs impostos:</a:t>
            </a:r>
          </a:p>
          <a:p>
            <a:endParaRPr lang="pt-PT" sz="24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pt-PT" sz="2400" dirty="0"/>
              <a:t>Um dos aspectos interessantes nos IBM é que os comportamentos podem ser analisados a um nível “macroscópico”, deixando transparecer situações ou características que não tinham sido evidente nas observações – </a:t>
            </a:r>
            <a:r>
              <a:rPr lang="pt-PT" sz="2400" b="1" i="1" dirty="0"/>
              <a:t>comportamentos emergentes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pt-PT" sz="2400" dirty="0"/>
              <a:t>Há, por vezes, a tendência de impor muitas condicionantes para limitar o domínio das simulações ou resultados da modelação – </a:t>
            </a:r>
            <a:r>
              <a:rPr lang="pt-PT" sz="2400" b="1" i="1" dirty="0"/>
              <a:t>comportamentos impostos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2" y="895007"/>
            <a:ext cx="379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</a:t>
            </a:r>
          </a:p>
        </p:txBody>
      </p:sp>
    </p:spTree>
    <p:extLst>
      <p:ext uri="{BB962C8B-B14F-4D97-AF65-F5344CB8AC3E}">
        <p14:creationId xmlns:p14="http://schemas.microsoft.com/office/powerpoint/2010/main" val="1853586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197" y="1493460"/>
            <a:ext cx="86021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Nos IBM deve haver um bom compromisso entre estes dois tipos de comportamento (i.e. emergentes vs. impostos).</a:t>
            </a:r>
          </a:p>
          <a:p>
            <a:endParaRPr lang="pt-PT" sz="2400" dirty="0"/>
          </a:p>
          <a:p>
            <a:r>
              <a:rPr lang="pt-PT" sz="2400" dirty="0"/>
              <a:t>Os primeiros podem ser simulados dando mais amplitude de variação aos indivíduos, às interacções e ao ambiente, e desta forma poderemos “visualizar” características emergentes dos sistema que desconhecíamos.</a:t>
            </a:r>
          </a:p>
          <a:p>
            <a:endParaRPr lang="pt-PT" sz="2400" dirty="0"/>
          </a:p>
          <a:p>
            <a:r>
              <a:rPr lang="pt-PT" sz="2400" dirty="0"/>
              <a:t>No entanto, esta “liberdade” introduz complexidade no modelo e na sua implementação, e pode também carecer de razoabilidade. Para evitar isso, podem ser impostas condicionantes que limitam a complexidade e os resultados das simulações. </a:t>
            </a:r>
            <a:endParaRPr lang="pt-PT" sz="2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2" y="895007"/>
            <a:ext cx="379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</a:t>
            </a:r>
          </a:p>
        </p:txBody>
      </p:sp>
    </p:spTree>
    <p:extLst>
      <p:ext uri="{BB962C8B-B14F-4D97-AF65-F5344CB8AC3E}">
        <p14:creationId xmlns:p14="http://schemas.microsoft.com/office/powerpoint/2010/main" val="198448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197" y="1493460"/>
            <a:ext cx="860211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Factores orientadores</a:t>
            </a:r>
          </a:p>
          <a:p>
            <a:endParaRPr lang="pt-PT" sz="2400" dirty="0"/>
          </a:p>
          <a:p>
            <a:r>
              <a:rPr lang="pt-PT" sz="2400" dirty="0"/>
              <a:t>Os IBM têm, em geral, uma série de factores orientadores, tais como: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pt-PT" sz="2100" dirty="0"/>
              <a:t>Existência – consideração das condições existentes;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pt-PT" sz="2100" dirty="0" err="1"/>
              <a:t>Efectividade</a:t>
            </a:r>
            <a:r>
              <a:rPr lang="pt-PT" sz="2100" dirty="0"/>
              <a:t> –  esforço para proteger recursos escassos;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pt-PT" sz="2100" dirty="0"/>
              <a:t>Liberdade de acção – capacidade de lidar de forma diversa com os desafios impostos pelo ambiente;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pt-PT" sz="2100" dirty="0"/>
              <a:t>Segurança – capacidade de se proteger a si próprio;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pt-PT" sz="2100" dirty="0"/>
              <a:t>Adaptabilidade – capacidade de alterar os parâmetros e/ou estrutura em função das condicionantes do ambiente;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pt-PT" sz="2100" dirty="0"/>
              <a:t>Co-existência – capacidade de alterar comportamentos em função dos comportamentos e factores orientadores de outros sistemas.</a:t>
            </a:r>
            <a:endParaRPr lang="pt-PT" sz="2100" b="1" i="1" dirty="0"/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2" y="895007"/>
            <a:ext cx="379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</a:t>
            </a:r>
          </a:p>
        </p:txBody>
      </p:sp>
    </p:spTree>
    <p:extLst>
      <p:ext uri="{BB962C8B-B14F-4D97-AF65-F5344CB8AC3E}">
        <p14:creationId xmlns:p14="http://schemas.microsoft.com/office/powerpoint/2010/main" val="3750011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197" y="1493461"/>
            <a:ext cx="86021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Factores orientadores: resposta ao sistema</a:t>
            </a:r>
          </a:p>
          <a:p>
            <a:endParaRPr lang="pt-PT" sz="2400" dirty="0"/>
          </a:p>
          <a:p>
            <a:r>
              <a:rPr lang="pt-PT" sz="2400" dirty="0"/>
              <a:t>Os factores orientadores são dimensões de condicionamento dos comportamentos dos indivíduos, que respondem aos principais aspectos estruturantes do ambiente:</a:t>
            </a:r>
          </a:p>
          <a:p>
            <a:endParaRPr lang="pt-PT" sz="24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pt-PT" sz="2100" b="1" i="1" dirty="0"/>
              <a:t>Estado ambiental normal</a:t>
            </a:r>
            <a:r>
              <a:rPr lang="pt-PT" sz="2100" dirty="0"/>
              <a:t> – estado mais frequente em torno do qual há variabilidade;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pt-PT" sz="2100" b="1" i="1" dirty="0"/>
              <a:t>Recursos escassos </a:t>
            </a:r>
            <a:r>
              <a:rPr lang="pt-PT" sz="2100" dirty="0"/>
              <a:t>– recursos que não estão sempre garantidos e que afectam o comportamento ou a sobrevivência dos indivíduos;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pt-PT" sz="2100" b="1" i="1" dirty="0"/>
              <a:t>Variedade</a:t>
            </a:r>
            <a:r>
              <a:rPr lang="pt-PT" sz="2100" dirty="0"/>
              <a:t> – Variedade de processos e padrões que podem ocorrer no ambiente de forma constante ou intermitente;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2" y="895007"/>
            <a:ext cx="379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</a:t>
            </a:r>
          </a:p>
        </p:txBody>
      </p:sp>
    </p:spTree>
    <p:extLst>
      <p:ext uri="{BB962C8B-B14F-4D97-AF65-F5344CB8AC3E}">
        <p14:creationId xmlns:p14="http://schemas.microsoft.com/office/powerpoint/2010/main" val="2728426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9747" y="3701539"/>
            <a:ext cx="4320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r>
              <a:rPr lang="pt-PT" b="1" dirty="0"/>
              <a:t>(enquadramento teórico do modelo)</a:t>
            </a:r>
            <a:endParaRPr lang="pt-PT" dirty="0"/>
          </a:p>
          <a:p>
            <a:endParaRPr lang="pt-PT" b="1" dirty="0"/>
          </a:p>
          <a:p>
            <a:r>
              <a:rPr lang="pt-PT" b="1" dirty="0"/>
              <a:t>(condições iniciais, equações, parâmetros)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2" y="895007"/>
            <a:ext cx="379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FD41D-70FA-4009-870F-939A1226D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649" y="519662"/>
            <a:ext cx="4879660" cy="27517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34B916-FF03-4A04-8619-671B4830A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97" y="2938320"/>
            <a:ext cx="4781550" cy="3629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7C73DA-99B1-486B-B96A-DAA4A58EFB39}"/>
              </a:ext>
            </a:extLst>
          </p:cNvPr>
          <p:cNvSpPr txBox="1"/>
          <p:nvPr/>
        </p:nvSpPr>
        <p:spPr>
          <a:xfrm>
            <a:off x="328197" y="1895528"/>
            <a:ext cx="3538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/>
              <a:t>O protocolo ODD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6420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197" y="1493460"/>
            <a:ext cx="8602112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Calibração dos IBM</a:t>
            </a:r>
          </a:p>
          <a:p>
            <a:endParaRPr lang="pt-PT" sz="1350" dirty="0"/>
          </a:p>
          <a:p>
            <a:r>
              <a:rPr lang="fr-FR" sz="2400" dirty="0"/>
              <a:t>• </a:t>
            </a:r>
            <a:r>
              <a:rPr lang="fr-FR" sz="2400" dirty="0" err="1"/>
              <a:t>Perspectiva</a:t>
            </a:r>
            <a:r>
              <a:rPr lang="fr-FR" sz="2400" dirty="0"/>
              <a:t> de </a:t>
            </a:r>
            <a:r>
              <a:rPr lang="fr-FR" sz="2400" dirty="0" err="1"/>
              <a:t>conhecimento</a:t>
            </a:r>
            <a:r>
              <a:rPr lang="fr-FR" sz="2400" dirty="0"/>
              <a:t> </a:t>
            </a:r>
          </a:p>
          <a:p>
            <a:r>
              <a:rPr lang="fr-FR" sz="2400" dirty="0" err="1"/>
              <a:t>Observar</a:t>
            </a:r>
            <a:r>
              <a:rPr lang="fr-FR" sz="2400" dirty="0"/>
              <a:t> </a:t>
            </a:r>
            <a:r>
              <a:rPr lang="fr-FR" sz="2400" dirty="0" err="1"/>
              <a:t>exactamente</a:t>
            </a:r>
            <a:r>
              <a:rPr lang="fr-FR" sz="2400" dirty="0"/>
              <a:t> o que se passa no </a:t>
            </a:r>
            <a:r>
              <a:rPr lang="fr-FR" sz="2400" dirty="0" err="1"/>
              <a:t>modelo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• </a:t>
            </a:r>
            <a:r>
              <a:rPr lang="fr-FR" sz="2400" dirty="0" err="1"/>
              <a:t>Perspectiva</a:t>
            </a:r>
            <a:r>
              <a:rPr lang="fr-FR" sz="2400" dirty="0"/>
              <a:t> de </a:t>
            </a:r>
            <a:r>
              <a:rPr lang="fr-FR" sz="2400" dirty="0" err="1"/>
              <a:t>um</a:t>
            </a:r>
            <a:r>
              <a:rPr lang="fr-FR" sz="2400" dirty="0"/>
              <a:t> </a:t>
            </a:r>
            <a:r>
              <a:rPr lang="fr-FR" sz="2400" dirty="0" err="1"/>
              <a:t>indivíduo</a:t>
            </a:r>
            <a:r>
              <a:rPr lang="fr-FR" sz="2400" dirty="0"/>
              <a:t> do </a:t>
            </a:r>
            <a:r>
              <a:rPr lang="fr-FR" sz="2400" dirty="0" err="1"/>
              <a:t>sistema</a:t>
            </a:r>
            <a:endParaRPr lang="fr-FR" sz="2400" dirty="0"/>
          </a:p>
          <a:p>
            <a:r>
              <a:rPr lang="fr-FR" sz="2400" dirty="0" err="1"/>
              <a:t>Observar</a:t>
            </a:r>
            <a:r>
              <a:rPr lang="fr-FR" sz="2400" dirty="0"/>
              <a:t> a </a:t>
            </a:r>
            <a:r>
              <a:rPr lang="fr-FR" sz="2400" dirty="0" err="1"/>
              <a:t>cronologia</a:t>
            </a:r>
            <a:r>
              <a:rPr lang="fr-FR" sz="2400" dirty="0"/>
              <a:t> de </a:t>
            </a:r>
            <a:r>
              <a:rPr lang="fr-FR" sz="2400" dirty="0" err="1"/>
              <a:t>acontecimentos</a:t>
            </a:r>
            <a:r>
              <a:rPr lang="fr-FR" sz="2400" dirty="0"/>
              <a:t> de </a:t>
            </a:r>
            <a:r>
              <a:rPr lang="fr-FR" sz="2400" dirty="0" err="1"/>
              <a:t>um</a:t>
            </a:r>
            <a:r>
              <a:rPr lang="fr-FR" sz="2400" dirty="0"/>
              <a:t> </a:t>
            </a:r>
            <a:r>
              <a:rPr lang="fr-FR" sz="2400" dirty="0" err="1"/>
              <a:t>indivíduo</a:t>
            </a:r>
            <a:r>
              <a:rPr lang="fr-FR" sz="2400" dirty="0"/>
              <a:t> face à </a:t>
            </a:r>
            <a:r>
              <a:rPr lang="fr-FR" sz="2400" dirty="0" err="1"/>
              <a:t>simulação</a:t>
            </a:r>
            <a:r>
              <a:rPr lang="fr-FR" sz="2400" dirty="0"/>
              <a:t> que </a:t>
            </a:r>
            <a:r>
              <a:rPr lang="fr-FR" sz="2400" dirty="0" err="1"/>
              <a:t>está</a:t>
            </a:r>
            <a:r>
              <a:rPr lang="fr-FR" sz="2400" dirty="0"/>
              <a:t> a </a:t>
            </a:r>
            <a:r>
              <a:rPr lang="fr-FR" sz="2400" dirty="0" err="1"/>
              <a:t>ser</a:t>
            </a:r>
            <a:r>
              <a:rPr lang="fr-FR" sz="2400" dirty="0"/>
              <a:t> </a:t>
            </a:r>
            <a:r>
              <a:rPr lang="fr-FR" sz="2400" dirty="0" err="1"/>
              <a:t>efectuada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• </a:t>
            </a:r>
            <a:r>
              <a:rPr lang="fr-FR" sz="2400" dirty="0" err="1"/>
              <a:t>Perspectiva</a:t>
            </a:r>
            <a:r>
              <a:rPr lang="fr-FR" sz="2400" dirty="0"/>
              <a:t> </a:t>
            </a:r>
            <a:r>
              <a:rPr lang="fr-FR" sz="2400" dirty="0" err="1"/>
              <a:t>ecológica</a:t>
            </a:r>
            <a:endParaRPr lang="fr-FR" sz="2400" dirty="0"/>
          </a:p>
          <a:p>
            <a:r>
              <a:rPr lang="fr-FR" sz="2400" dirty="0" err="1"/>
              <a:t>Observar</a:t>
            </a:r>
            <a:r>
              <a:rPr lang="fr-FR" sz="2400" dirty="0"/>
              <a:t> </a:t>
            </a:r>
            <a:r>
              <a:rPr lang="fr-FR" sz="2400" dirty="0" err="1"/>
              <a:t>principalmente</a:t>
            </a:r>
            <a:r>
              <a:rPr lang="fr-FR" sz="2400" dirty="0"/>
              <a:t> os </a:t>
            </a:r>
            <a:r>
              <a:rPr lang="fr-FR" sz="2400" dirty="0" err="1"/>
              <a:t>resultados</a:t>
            </a:r>
            <a:r>
              <a:rPr lang="fr-FR" sz="2400" dirty="0"/>
              <a:t> </a:t>
            </a:r>
            <a:r>
              <a:rPr lang="fr-FR" sz="2400" dirty="0" err="1"/>
              <a:t>obtidos</a:t>
            </a:r>
            <a:r>
              <a:rPr lang="fr-FR" sz="2400" dirty="0"/>
              <a:t> numa </a:t>
            </a:r>
            <a:r>
              <a:rPr lang="fr-FR" sz="2400" dirty="0" err="1"/>
              <a:t>óptica</a:t>
            </a:r>
            <a:r>
              <a:rPr lang="fr-FR" sz="2400" dirty="0"/>
              <a:t> de </a:t>
            </a:r>
            <a:r>
              <a:rPr lang="fr-FR" sz="2400" dirty="0" err="1"/>
              <a:t>interpretação</a:t>
            </a:r>
            <a:r>
              <a:rPr lang="fr-FR" sz="2400" dirty="0"/>
              <a:t> </a:t>
            </a:r>
            <a:r>
              <a:rPr lang="fr-FR" sz="2400" dirty="0" err="1"/>
              <a:t>ecológica</a:t>
            </a:r>
            <a:endParaRPr lang="fr-FR" sz="1500" dirty="0"/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2" y="895007"/>
            <a:ext cx="379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</a:t>
            </a:r>
          </a:p>
        </p:txBody>
      </p:sp>
    </p:spTree>
    <p:extLst>
      <p:ext uri="{BB962C8B-B14F-4D97-AF65-F5344CB8AC3E}">
        <p14:creationId xmlns:p14="http://schemas.microsoft.com/office/powerpoint/2010/main" val="54087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292F-A385-4994-AF4F-38B09E78F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158577"/>
            <a:ext cx="5937755" cy="1188720"/>
          </a:xfrm>
        </p:spPr>
        <p:txBody>
          <a:bodyPr/>
          <a:lstStyle/>
          <a:p>
            <a:r>
              <a:rPr lang="en-US" dirty="0" err="1"/>
              <a:t>Os</a:t>
            </a:r>
            <a:r>
              <a:rPr lang="en-US" dirty="0"/>
              <a:t> meus </a:t>
            </a:r>
            <a:r>
              <a:rPr lang="en-US" dirty="0" err="1"/>
              <a:t>alunos</a:t>
            </a:r>
            <a:r>
              <a:rPr lang="en-US" dirty="0"/>
              <a:t> </a:t>
            </a:r>
            <a:r>
              <a:rPr lang="en-US" dirty="0" err="1"/>
              <a:t>favoritos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DB9191-DDFA-4C4C-8FB2-08FBE1A9D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5772"/>
            <a:ext cx="4733933" cy="3090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C6C8F7-AF50-4C36-8A9F-C5EED494D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625" y="2175772"/>
            <a:ext cx="4429375" cy="3090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EA2D4B-F52F-49E1-90A1-AB7809DB2494}"/>
              </a:ext>
            </a:extLst>
          </p:cNvPr>
          <p:cNvSpPr txBox="1"/>
          <p:nvPr/>
        </p:nvSpPr>
        <p:spPr>
          <a:xfrm>
            <a:off x="7772400" y="6276837"/>
            <a:ext cx="253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Obrigado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18474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197" y="1493461"/>
            <a:ext cx="8602112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Validação dos IBM</a:t>
            </a:r>
          </a:p>
          <a:p>
            <a:endParaRPr lang="pt-PT" sz="1350" dirty="0"/>
          </a:p>
          <a:p>
            <a:r>
              <a:rPr lang="fr-FR" sz="2400" dirty="0"/>
              <a:t>A </a:t>
            </a:r>
            <a:r>
              <a:rPr lang="fr-FR" sz="2400" dirty="0" err="1"/>
              <a:t>validação</a:t>
            </a:r>
            <a:r>
              <a:rPr lang="fr-FR" sz="2400" dirty="0"/>
              <a:t> dos IBM </a:t>
            </a:r>
            <a:r>
              <a:rPr lang="fr-FR" sz="2400" dirty="0" err="1"/>
              <a:t>pode</a:t>
            </a:r>
            <a:r>
              <a:rPr lang="fr-FR" sz="2400" dirty="0"/>
              <a:t> </a:t>
            </a:r>
            <a:r>
              <a:rPr lang="fr-FR" sz="2400" dirty="0" err="1"/>
              <a:t>não</a:t>
            </a:r>
            <a:r>
              <a:rPr lang="fr-FR" sz="2400" dirty="0"/>
              <a:t> </a:t>
            </a:r>
            <a:r>
              <a:rPr lang="fr-FR" sz="2400" dirty="0" err="1"/>
              <a:t>seguir</a:t>
            </a:r>
            <a:r>
              <a:rPr lang="fr-FR" sz="2400" dirty="0"/>
              <a:t> a </a:t>
            </a:r>
            <a:r>
              <a:rPr lang="fr-FR" sz="2400" dirty="0" err="1"/>
              <a:t>validação</a:t>
            </a:r>
            <a:r>
              <a:rPr lang="fr-FR" sz="2400" dirty="0"/>
              <a:t> </a:t>
            </a:r>
            <a:r>
              <a:rPr lang="fr-FR" sz="2400" dirty="0" err="1"/>
              <a:t>convencional</a:t>
            </a:r>
            <a:r>
              <a:rPr lang="fr-FR" sz="2400" dirty="0"/>
              <a:t> e adopta outras </a:t>
            </a:r>
            <a:r>
              <a:rPr lang="fr-FR" sz="2400" dirty="0" err="1"/>
              <a:t>perspectivas</a:t>
            </a:r>
            <a:r>
              <a:rPr lang="fr-FR" sz="2400" dirty="0"/>
              <a:t>, </a:t>
            </a:r>
            <a:r>
              <a:rPr lang="fr-FR" sz="2400" dirty="0" err="1"/>
              <a:t>em</a:t>
            </a:r>
            <a:r>
              <a:rPr lang="fr-FR" sz="2400" dirty="0"/>
              <a:t> </a:t>
            </a:r>
            <a:r>
              <a:rPr lang="fr-FR" sz="2400" dirty="0" err="1"/>
              <a:t>particular</a:t>
            </a:r>
            <a:r>
              <a:rPr lang="fr-FR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500" dirty="0" err="1"/>
              <a:t>Validação</a:t>
            </a:r>
            <a:r>
              <a:rPr lang="fr-FR" sz="1500" dirty="0"/>
              <a:t> da « </a:t>
            </a:r>
            <a:r>
              <a:rPr lang="fr-FR" sz="1500" dirty="0" err="1"/>
              <a:t>aparência</a:t>
            </a:r>
            <a:r>
              <a:rPr lang="fr-FR" sz="1500" dirty="0"/>
              <a:t> » do </a:t>
            </a:r>
            <a:r>
              <a:rPr lang="fr-FR" sz="1500" dirty="0" err="1"/>
              <a:t>modelo</a:t>
            </a:r>
            <a:endParaRPr lang="fr-FR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500" dirty="0" err="1"/>
              <a:t>Técnicas</a:t>
            </a:r>
            <a:r>
              <a:rPr lang="fr-FR" sz="1500" dirty="0"/>
              <a:t> de </a:t>
            </a:r>
            <a:r>
              <a:rPr lang="fr-FR" sz="1500" dirty="0" err="1"/>
              <a:t>visualização</a:t>
            </a:r>
            <a:endParaRPr lang="fr-FR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500" dirty="0" err="1"/>
              <a:t>Comparação</a:t>
            </a:r>
            <a:r>
              <a:rPr lang="fr-FR" sz="1500" dirty="0"/>
              <a:t> </a:t>
            </a:r>
            <a:r>
              <a:rPr lang="fr-FR" sz="1500" dirty="0" err="1"/>
              <a:t>com</a:t>
            </a:r>
            <a:r>
              <a:rPr lang="fr-FR" sz="1500" dirty="0"/>
              <a:t> </a:t>
            </a:r>
            <a:r>
              <a:rPr lang="fr-FR" sz="1500" dirty="0" err="1"/>
              <a:t>outros</a:t>
            </a:r>
            <a:r>
              <a:rPr lang="fr-FR" sz="1500" dirty="0"/>
              <a:t> </a:t>
            </a:r>
            <a:r>
              <a:rPr lang="fr-FR" sz="1500" dirty="0" err="1"/>
              <a:t>modelos</a:t>
            </a:r>
            <a:endParaRPr lang="fr-FR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500" dirty="0" err="1"/>
              <a:t>Validação</a:t>
            </a:r>
            <a:r>
              <a:rPr lang="fr-FR" sz="1500" dirty="0"/>
              <a:t> interna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500" dirty="0" err="1"/>
              <a:t>Validação</a:t>
            </a:r>
            <a:r>
              <a:rPr lang="fr-FR" sz="1500" dirty="0"/>
              <a:t> </a:t>
            </a:r>
            <a:r>
              <a:rPr lang="fr-FR" sz="1500" dirty="0" err="1"/>
              <a:t>com</a:t>
            </a:r>
            <a:r>
              <a:rPr lang="fr-FR" sz="1500" dirty="0"/>
              <a:t> </a:t>
            </a:r>
            <a:r>
              <a:rPr lang="fr-FR" sz="1500" dirty="0" err="1"/>
              <a:t>recurso</a:t>
            </a:r>
            <a:r>
              <a:rPr lang="fr-FR" sz="1500" dirty="0"/>
              <a:t> a </a:t>
            </a:r>
            <a:r>
              <a:rPr lang="fr-FR" sz="1500" dirty="0" err="1"/>
              <a:t>dados</a:t>
            </a:r>
            <a:r>
              <a:rPr lang="fr-FR" sz="1500" dirty="0"/>
              <a:t> </a:t>
            </a:r>
            <a:r>
              <a:rPr lang="fr-FR" sz="1500" dirty="0" err="1"/>
              <a:t>históricos</a:t>
            </a:r>
            <a:endParaRPr lang="fr-FR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500" dirty="0" err="1"/>
              <a:t>Validação</a:t>
            </a:r>
            <a:r>
              <a:rPr lang="fr-FR" sz="1500" dirty="0"/>
              <a:t> </a:t>
            </a:r>
            <a:r>
              <a:rPr lang="fr-FR" sz="1500" dirty="0" err="1"/>
              <a:t>situacional</a:t>
            </a:r>
            <a:endParaRPr lang="fr-FR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500" dirty="0"/>
              <a:t>Testes a </a:t>
            </a:r>
            <a:r>
              <a:rPr lang="fr-FR" sz="1500" dirty="0" err="1"/>
              <a:t>condições</a:t>
            </a:r>
            <a:r>
              <a:rPr lang="fr-FR" sz="1500" dirty="0"/>
              <a:t> </a:t>
            </a:r>
            <a:r>
              <a:rPr lang="fr-FR" sz="1500" dirty="0" err="1"/>
              <a:t>extremas</a:t>
            </a:r>
            <a:endParaRPr lang="fr-FR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500" dirty="0" err="1"/>
              <a:t>Marcadores</a:t>
            </a:r>
            <a:endParaRPr lang="fr-FR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500" dirty="0" err="1"/>
              <a:t>Análise</a:t>
            </a:r>
            <a:r>
              <a:rPr lang="fr-FR" sz="1500" dirty="0"/>
              <a:t> de </a:t>
            </a:r>
            <a:r>
              <a:rPr lang="fr-FR" sz="1500" dirty="0" err="1"/>
              <a:t>sensibilidade</a:t>
            </a:r>
            <a:endParaRPr lang="fr-FR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500" dirty="0" err="1"/>
              <a:t>Validação</a:t>
            </a:r>
            <a:r>
              <a:rPr lang="fr-FR" sz="1500" dirty="0"/>
              <a:t> </a:t>
            </a:r>
            <a:r>
              <a:rPr lang="fr-FR" sz="1500" dirty="0" err="1"/>
              <a:t>etápica</a:t>
            </a:r>
            <a:endParaRPr lang="fr-FR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500" dirty="0" err="1"/>
              <a:t>Previsão</a:t>
            </a:r>
            <a:endParaRPr lang="fr-FR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500" dirty="0"/>
              <a:t>Testes </a:t>
            </a:r>
            <a:r>
              <a:rPr lang="fr-FR" sz="1500" dirty="0" err="1"/>
              <a:t>estatísticos</a:t>
            </a:r>
            <a:endParaRPr lang="fr-FR" sz="1500" dirty="0"/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2" y="895007"/>
            <a:ext cx="379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</a:t>
            </a:r>
          </a:p>
        </p:txBody>
      </p:sp>
    </p:spTree>
    <p:extLst>
      <p:ext uri="{BB962C8B-B14F-4D97-AF65-F5344CB8AC3E}">
        <p14:creationId xmlns:p14="http://schemas.microsoft.com/office/powerpoint/2010/main" val="1053334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800594" y="2250578"/>
            <a:ext cx="859735" cy="7863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1" name="Rectangle 30"/>
          <p:cNvSpPr/>
          <p:nvPr/>
        </p:nvSpPr>
        <p:spPr>
          <a:xfrm>
            <a:off x="4800595" y="3040741"/>
            <a:ext cx="859735" cy="7863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0" name="Rectangle 39"/>
          <p:cNvSpPr/>
          <p:nvPr/>
        </p:nvSpPr>
        <p:spPr>
          <a:xfrm>
            <a:off x="4800583" y="3822168"/>
            <a:ext cx="859735" cy="7863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3" name="Rectangle 42"/>
          <p:cNvSpPr/>
          <p:nvPr/>
        </p:nvSpPr>
        <p:spPr>
          <a:xfrm>
            <a:off x="4800585" y="4612330"/>
            <a:ext cx="859735" cy="7863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0" name="Rectangle 19"/>
          <p:cNvSpPr/>
          <p:nvPr/>
        </p:nvSpPr>
        <p:spPr>
          <a:xfrm>
            <a:off x="501926" y="2248831"/>
            <a:ext cx="859735" cy="786398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1" name="Rectangle 20"/>
          <p:cNvSpPr/>
          <p:nvPr/>
        </p:nvSpPr>
        <p:spPr>
          <a:xfrm>
            <a:off x="1361661" y="2248833"/>
            <a:ext cx="859735" cy="7863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2" name="Rectangle 21"/>
          <p:cNvSpPr/>
          <p:nvPr/>
        </p:nvSpPr>
        <p:spPr>
          <a:xfrm>
            <a:off x="2221394" y="2248834"/>
            <a:ext cx="859735" cy="7863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3" name="Rectangle 22"/>
          <p:cNvSpPr/>
          <p:nvPr/>
        </p:nvSpPr>
        <p:spPr>
          <a:xfrm>
            <a:off x="501927" y="3038994"/>
            <a:ext cx="859735" cy="7863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4" name="Rectangle 23"/>
          <p:cNvSpPr/>
          <p:nvPr/>
        </p:nvSpPr>
        <p:spPr>
          <a:xfrm>
            <a:off x="1361662" y="3038995"/>
            <a:ext cx="859735" cy="7863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5" name="Rectangle 24"/>
          <p:cNvSpPr/>
          <p:nvPr/>
        </p:nvSpPr>
        <p:spPr>
          <a:xfrm>
            <a:off x="2221395" y="3038997"/>
            <a:ext cx="859735" cy="7863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6" name="Rectangle 25"/>
          <p:cNvSpPr/>
          <p:nvPr/>
        </p:nvSpPr>
        <p:spPr>
          <a:xfrm>
            <a:off x="3081126" y="2250575"/>
            <a:ext cx="859735" cy="7863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7" name="Rectangle 26"/>
          <p:cNvSpPr/>
          <p:nvPr/>
        </p:nvSpPr>
        <p:spPr>
          <a:xfrm>
            <a:off x="3940860" y="2250577"/>
            <a:ext cx="859735" cy="786398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9" name="Rectangle 28"/>
          <p:cNvSpPr/>
          <p:nvPr/>
        </p:nvSpPr>
        <p:spPr>
          <a:xfrm>
            <a:off x="3081127" y="3040738"/>
            <a:ext cx="859735" cy="7863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0" name="Rectangle 29"/>
          <p:cNvSpPr/>
          <p:nvPr/>
        </p:nvSpPr>
        <p:spPr>
          <a:xfrm>
            <a:off x="3940862" y="3040739"/>
            <a:ext cx="859735" cy="7863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2" name="Rectangle 31"/>
          <p:cNvSpPr/>
          <p:nvPr/>
        </p:nvSpPr>
        <p:spPr>
          <a:xfrm>
            <a:off x="501921" y="3825929"/>
            <a:ext cx="859735" cy="7863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3" name="Rectangle 32"/>
          <p:cNvSpPr/>
          <p:nvPr/>
        </p:nvSpPr>
        <p:spPr>
          <a:xfrm>
            <a:off x="1361656" y="3825931"/>
            <a:ext cx="859735" cy="7863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4" name="Rectangle 33"/>
          <p:cNvSpPr/>
          <p:nvPr/>
        </p:nvSpPr>
        <p:spPr>
          <a:xfrm>
            <a:off x="2221389" y="3825932"/>
            <a:ext cx="859735" cy="7863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5" name="Rectangle 34"/>
          <p:cNvSpPr/>
          <p:nvPr/>
        </p:nvSpPr>
        <p:spPr>
          <a:xfrm>
            <a:off x="501923" y="4616092"/>
            <a:ext cx="859735" cy="7863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6" name="Rectangle 35"/>
          <p:cNvSpPr/>
          <p:nvPr/>
        </p:nvSpPr>
        <p:spPr>
          <a:xfrm>
            <a:off x="1361658" y="4616093"/>
            <a:ext cx="859735" cy="786398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7" name="Rectangle 36"/>
          <p:cNvSpPr/>
          <p:nvPr/>
        </p:nvSpPr>
        <p:spPr>
          <a:xfrm>
            <a:off x="2221391" y="4616095"/>
            <a:ext cx="859735" cy="7863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8" name="Rectangle 37"/>
          <p:cNvSpPr/>
          <p:nvPr/>
        </p:nvSpPr>
        <p:spPr>
          <a:xfrm>
            <a:off x="3081115" y="3822165"/>
            <a:ext cx="859735" cy="786398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9" name="Rectangle 38"/>
          <p:cNvSpPr/>
          <p:nvPr/>
        </p:nvSpPr>
        <p:spPr>
          <a:xfrm>
            <a:off x="3940850" y="3822166"/>
            <a:ext cx="859735" cy="7863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1" name="Rectangle 40"/>
          <p:cNvSpPr/>
          <p:nvPr/>
        </p:nvSpPr>
        <p:spPr>
          <a:xfrm>
            <a:off x="3081117" y="4612327"/>
            <a:ext cx="859735" cy="786398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2" name="Rectangle 41"/>
          <p:cNvSpPr/>
          <p:nvPr/>
        </p:nvSpPr>
        <p:spPr>
          <a:xfrm>
            <a:off x="3940851" y="4612329"/>
            <a:ext cx="859735" cy="7863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" name="TextBox 4"/>
          <p:cNvSpPr txBox="1"/>
          <p:nvPr/>
        </p:nvSpPr>
        <p:spPr>
          <a:xfrm>
            <a:off x="328197" y="1493460"/>
            <a:ext cx="860211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Um exemplo de aplicação muito simples:</a:t>
            </a:r>
          </a:p>
          <a:p>
            <a:endParaRPr lang="pt-PT" sz="1350" dirty="0"/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1" y="895007"/>
            <a:ext cx="546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IBM: um exemplo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93543" y="2248831"/>
            <a:ext cx="3013967" cy="154657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PT" sz="1350" dirty="0"/>
              <a:t>Objectivo a modelar</a:t>
            </a:r>
          </a:p>
          <a:p>
            <a:endParaRPr lang="pt-PT" sz="1350" dirty="0"/>
          </a:p>
          <a:p>
            <a:r>
              <a:rPr lang="pt-PT" sz="1350" dirty="0"/>
              <a:t>Características de cada indivíduo</a:t>
            </a:r>
          </a:p>
          <a:p>
            <a:endParaRPr lang="pt-PT" sz="1350" dirty="0"/>
          </a:p>
          <a:p>
            <a:r>
              <a:rPr lang="pt-PT" sz="1350" dirty="0"/>
              <a:t>Reacção face a componentes do sistema</a:t>
            </a:r>
          </a:p>
          <a:p>
            <a:endParaRPr lang="pt-PT" sz="1350" dirty="0"/>
          </a:p>
          <a:p>
            <a:r>
              <a:rPr lang="pt-PT" sz="1350" dirty="0"/>
              <a:t>Ambiente</a:t>
            </a:r>
          </a:p>
        </p:txBody>
      </p:sp>
      <p:sp>
        <p:nvSpPr>
          <p:cNvPr id="3" name="Oval 2"/>
          <p:cNvSpPr/>
          <p:nvPr/>
        </p:nvSpPr>
        <p:spPr>
          <a:xfrm>
            <a:off x="1412274" y="2482298"/>
            <a:ext cx="487018" cy="43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2" name="Oval 11"/>
          <p:cNvSpPr/>
          <p:nvPr/>
        </p:nvSpPr>
        <p:spPr>
          <a:xfrm>
            <a:off x="2127891" y="4604302"/>
            <a:ext cx="487018" cy="43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18247" y="2243759"/>
            <a:ext cx="715617" cy="4572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12668" y="3988075"/>
            <a:ext cx="621196" cy="27829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14908" y="4885082"/>
            <a:ext cx="2390362" cy="31308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805064" y="2917757"/>
            <a:ext cx="278295" cy="58019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490869" y="3749537"/>
            <a:ext cx="487018" cy="43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1" name="Oval 10"/>
          <p:cNvSpPr/>
          <p:nvPr/>
        </p:nvSpPr>
        <p:spPr>
          <a:xfrm>
            <a:off x="925256" y="3466272"/>
            <a:ext cx="487018" cy="43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</p:spTree>
    <p:extLst>
      <p:ext uri="{BB962C8B-B14F-4D97-AF65-F5344CB8AC3E}">
        <p14:creationId xmlns:p14="http://schemas.microsoft.com/office/powerpoint/2010/main" val="262069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40" grpId="0" animBg="1"/>
      <p:bldP spid="4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3" grpId="0" animBg="1"/>
      <p:bldP spid="12" grpId="0" animBg="1"/>
      <p:bldP spid="13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197" y="1493460"/>
            <a:ext cx="860211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Um exemplo de aplicação muito simples:</a:t>
            </a:r>
          </a:p>
          <a:p>
            <a:endParaRPr lang="pt-PT" sz="1350" dirty="0"/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1" y="895007"/>
            <a:ext cx="546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IBM: um exemplo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331720" y="2424039"/>
            <a:ext cx="10550" cy="31705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342270" y="5587512"/>
            <a:ext cx="5947116" cy="140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029" y="2424040"/>
            <a:ext cx="19573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1350" dirty="0"/>
              <a:t>Resposta</a:t>
            </a:r>
          </a:p>
          <a:p>
            <a:pPr algn="r"/>
            <a:r>
              <a:rPr lang="pt-PT" sz="1350" dirty="0"/>
              <a:t>(objectivo da modelação)</a:t>
            </a:r>
          </a:p>
        </p:txBody>
      </p:sp>
      <p:sp>
        <p:nvSpPr>
          <p:cNvPr id="18" name="Freeform 17"/>
          <p:cNvSpPr/>
          <p:nvPr/>
        </p:nvSpPr>
        <p:spPr>
          <a:xfrm>
            <a:off x="2569113" y="3591264"/>
            <a:ext cx="5602459" cy="1681483"/>
          </a:xfrm>
          <a:custGeom>
            <a:avLst/>
            <a:gdLst>
              <a:gd name="connsiteX0" fmla="*/ 0 w 7469945"/>
              <a:gd name="connsiteY0" fmla="*/ 2241977 h 2241977"/>
              <a:gd name="connsiteX1" fmla="*/ 393895 w 7469945"/>
              <a:gd name="connsiteY1" fmla="*/ 1208002 h 2241977"/>
              <a:gd name="connsiteX2" fmla="*/ 1083212 w 7469945"/>
              <a:gd name="connsiteY2" fmla="*/ 884445 h 2241977"/>
              <a:gd name="connsiteX3" fmla="*/ 1906172 w 7469945"/>
              <a:gd name="connsiteY3" fmla="*/ 131823 h 2241977"/>
              <a:gd name="connsiteX4" fmla="*/ 2637692 w 7469945"/>
              <a:gd name="connsiteY4" fmla="*/ 293602 h 2241977"/>
              <a:gd name="connsiteX5" fmla="*/ 3720905 w 7469945"/>
              <a:gd name="connsiteY5" fmla="*/ 427245 h 2241977"/>
              <a:gd name="connsiteX6" fmla="*/ 4023360 w 7469945"/>
              <a:gd name="connsiteY6" fmla="*/ 5214 h 2241977"/>
              <a:gd name="connsiteX7" fmla="*/ 4754880 w 7469945"/>
              <a:gd name="connsiteY7" fmla="*/ 230297 h 2241977"/>
              <a:gd name="connsiteX8" fmla="*/ 4937760 w 7469945"/>
              <a:gd name="connsiteY8" fmla="*/ 785971 h 2241977"/>
              <a:gd name="connsiteX9" fmla="*/ 5866228 w 7469945"/>
              <a:gd name="connsiteY9" fmla="*/ 1243171 h 2241977"/>
              <a:gd name="connsiteX10" fmla="*/ 6013939 w 7469945"/>
              <a:gd name="connsiteY10" fmla="*/ 1095460 h 2241977"/>
              <a:gd name="connsiteX11" fmla="*/ 6126480 w 7469945"/>
              <a:gd name="connsiteY11" fmla="*/ 863343 h 2241977"/>
              <a:gd name="connsiteX12" fmla="*/ 6745459 w 7469945"/>
              <a:gd name="connsiteY12" fmla="*/ 750802 h 2241977"/>
              <a:gd name="connsiteX13" fmla="*/ 6956474 w 7469945"/>
              <a:gd name="connsiteY13" fmla="*/ 603091 h 2241977"/>
              <a:gd name="connsiteX14" fmla="*/ 7188591 w 7469945"/>
              <a:gd name="connsiteY14" fmla="*/ 181060 h 2241977"/>
              <a:gd name="connsiteX15" fmla="*/ 7469945 w 7469945"/>
              <a:gd name="connsiteY15" fmla="*/ 19282 h 224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69945" h="2241977">
                <a:moveTo>
                  <a:pt x="0" y="2241977"/>
                </a:moveTo>
                <a:cubicBezTo>
                  <a:pt x="106680" y="1838117"/>
                  <a:pt x="213360" y="1434257"/>
                  <a:pt x="393895" y="1208002"/>
                </a:cubicBezTo>
                <a:cubicBezTo>
                  <a:pt x="574430" y="981747"/>
                  <a:pt x="831166" y="1063808"/>
                  <a:pt x="1083212" y="884445"/>
                </a:cubicBezTo>
                <a:cubicBezTo>
                  <a:pt x="1335258" y="705082"/>
                  <a:pt x="1647092" y="230297"/>
                  <a:pt x="1906172" y="131823"/>
                </a:cubicBezTo>
                <a:cubicBezTo>
                  <a:pt x="2165252" y="33349"/>
                  <a:pt x="2335237" y="244365"/>
                  <a:pt x="2637692" y="293602"/>
                </a:cubicBezTo>
                <a:cubicBezTo>
                  <a:pt x="2940147" y="342839"/>
                  <a:pt x="3489960" y="475310"/>
                  <a:pt x="3720905" y="427245"/>
                </a:cubicBezTo>
                <a:cubicBezTo>
                  <a:pt x="3951850" y="379180"/>
                  <a:pt x="3851031" y="38039"/>
                  <a:pt x="4023360" y="5214"/>
                </a:cubicBezTo>
                <a:cubicBezTo>
                  <a:pt x="4195689" y="-27611"/>
                  <a:pt x="4602480" y="100171"/>
                  <a:pt x="4754880" y="230297"/>
                </a:cubicBezTo>
                <a:cubicBezTo>
                  <a:pt x="4907280" y="360423"/>
                  <a:pt x="4752535" y="617159"/>
                  <a:pt x="4937760" y="785971"/>
                </a:cubicBezTo>
                <a:cubicBezTo>
                  <a:pt x="5122985" y="954783"/>
                  <a:pt x="5686865" y="1191590"/>
                  <a:pt x="5866228" y="1243171"/>
                </a:cubicBezTo>
                <a:cubicBezTo>
                  <a:pt x="6045591" y="1294752"/>
                  <a:pt x="5970564" y="1158765"/>
                  <a:pt x="6013939" y="1095460"/>
                </a:cubicBezTo>
                <a:cubicBezTo>
                  <a:pt x="6057314" y="1032155"/>
                  <a:pt x="6004560" y="920786"/>
                  <a:pt x="6126480" y="863343"/>
                </a:cubicBezTo>
                <a:cubicBezTo>
                  <a:pt x="6248400" y="805900"/>
                  <a:pt x="6607127" y="794177"/>
                  <a:pt x="6745459" y="750802"/>
                </a:cubicBezTo>
                <a:cubicBezTo>
                  <a:pt x="6883791" y="707427"/>
                  <a:pt x="6882619" y="698048"/>
                  <a:pt x="6956474" y="603091"/>
                </a:cubicBezTo>
                <a:cubicBezTo>
                  <a:pt x="7030329" y="508134"/>
                  <a:pt x="7103013" y="278361"/>
                  <a:pt x="7188591" y="181060"/>
                </a:cubicBezTo>
                <a:cubicBezTo>
                  <a:pt x="7274169" y="83759"/>
                  <a:pt x="7469945" y="19282"/>
                  <a:pt x="7469945" y="19282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5" name="Freeform 44"/>
          <p:cNvSpPr/>
          <p:nvPr/>
        </p:nvSpPr>
        <p:spPr>
          <a:xfrm>
            <a:off x="2553287" y="3137874"/>
            <a:ext cx="5565530" cy="2029366"/>
          </a:xfrm>
          <a:custGeom>
            <a:avLst/>
            <a:gdLst>
              <a:gd name="connsiteX0" fmla="*/ 0 w 7420707"/>
              <a:gd name="connsiteY0" fmla="*/ 2705821 h 2705821"/>
              <a:gd name="connsiteX1" fmla="*/ 2286000 w 7420707"/>
              <a:gd name="connsiteY1" fmla="*/ 2607347 h 2705821"/>
              <a:gd name="connsiteX2" fmla="*/ 4128867 w 7420707"/>
              <a:gd name="connsiteY2" fmla="*/ 1784387 h 2705821"/>
              <a:gd name="connsiteX3" fmla="*/ 5423095 w 7420707"/>
              <a:gd name="connsiteY3" fmla="*/ 525329 h 2705821"/>
              <a:gd name="connsiteX4" fmla="*/ 6295292 w 7420707"/>
              <a:gd name="connsiteY4" fmla="*/ 75163 h 2705821"/>
              <a:gd name="connsiteX5" fmla="*/ 7420707 w 7420707"/>
              <a:gd name="connsiteY5" fmla="*/ 4824 h 270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0707" h="2705821">
                <a:moveTo>
                  <a:pt x="0" y="2705821"/>
                </a:moveTo>
                <a:lnTo>
                  <a:pt x="2286000" y="2607347"/>
                </a:lnTo>
                <a:cubicBezTo>
                  <a:pt x="2974144" y="2453775"/>
                  <a:pt x="3606018" y="2131390"/>
                  <a:pt x="4128867" y="1784387"/>
                </a:cubicBezTo>
                <a:cubicBezTo>
                  <a:pt x="4651716" y="1437384"/>
                  <a:pt x="5062024" y="810200"/>
                  <a:pt x="5423095" y="525329"/>
                </a:cubicBezTo>
                <a:cubicBezTo>
                  <a:pt x="5784166" y="240458"/>
                  <a:pt x="5962357" y="161914"/>
                  <a:pt x="6295292" y="75163"/>
                </a:cubicBezTo>
                <a:cubicBezTo>
                  <a:pt x="6628227" y="-11588"/>
                  <a:pt x="7024467" y="-3382"/>
                  <a:pt x="7420707" y="482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6" name="Freeform 45"/>
          <p:cNvSpPr/>
          <p:nvPr/>
        </p:nvSpPr>
        <p:spPr>
          <a:xfrm>
            <a:off x="2590214" y="3539895"/>
            <a:ext cx="5607734" cy="661949"/>
          </a:xfrm>
          <a:custGeom>
            <a:avLst/>
            <a:gdLst>
              <a:gd name="connsiteX0" fmla="*/ 0 w 7476979"/>
              <a:gd name="connsiteY0" fmla="*/ 221418 h 882599"/>
              <a:gd name="connsiteX1" fmla="*/ 4937760 w 7476979"/>
              <a:gd name="connsiteY1" fmla="*/ 38538 h 882599"/>
              <a:gd name="connsiteX2" fmla="*/ 7476979 w 7476979"/>
              <a:gd name="connsiteY2" fmla="*/ 882599 h 88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76979" h="882599">
                <a:moveTo>
                  <a:pt x="0" y="221418"/>
                </a:moveTo>
                <a:cubicBezTo>
                  <a:pt x="1845798" y="74879"/>
                  <a:pt x="3691597" y="-71659"/>
                  <a:pt x="4937760" y="38538"/>
                </a:cubicBezTo>
                <a:cubicBezTo>
                  <a:pt x="6183923" y="148735"/>
                  <a:pt x="6830451" y="515667"/>
                  <a:pt x="7476979" y="882599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7" name="TextBox 46"/>
          <p:cNvSpPr txBox="1"/>
          <p:nvPr/>
        </p:nvSpPr>
        <p:spPr>
          <a:xfrm>
            <a:off x="3478646" y="2144773"/>
            <a:ext cx="4116833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350" dirty="0"/>
              <a:t>Resposta dependente das características dos indivíduos </a:t>
            </a:r>
          </a:p>
          <a:p>
            <a:r>
              <a:rPr lang="pt-PT" sz="1350" dirty="0"/>
              <a:t>Condições iniciais</a:t>
            </a:r>
          </a:p>
          <a:p>
            <a:r>
              <a:rPr lang="pt-PT" sz="1350" dirty="0"/>
              <a:t>Ambiente</a:t>
            </a:r>
          </a:p>
          <a:p>
            <a:r>
              <a:rPr lang="pt-PT" sz="1350" dirty="0"/>
              <a:t>Alterações em função do tempo</a:t>
            </a:r>
          </a:p>
          <a:p>
            <a:r>
              <a:rPr lang="pt-PT" sz="1350" dirty="0"/>
              <a:t>Inter-relações estabelecidas e sua evolução </a:t>
            </a:r>
          </a:p>
        </p:txBody>
      </p:sp>
    </p:spTree>
    <p:extLst>
      <p:ext uri="{BB962C8B-B14F-4D97-AF65-F5344CB8AC3E}">
        <p14:creationId xmlns:p14="http://schemas.microsoft.com/office/powerpoint/2010/main" val="1782676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197" y="1493460"/>
            <a:ext cx="860211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Um exemplo de aplicação muito simples:</a:t>
            </a:r>
          </a:p>
          <a:p>
            <a:endParaRPr lang="pt-PT" sz="1350" dirty="0"/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1" y="895007"/>
            <a:ext cx="546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IBM: um exemplo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331720" y="2424039"/>
            <a:ext cx="10550" cy="31705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342270" y="5587512"/>
            <a:ext cx="5947116" cy="140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029" y="2424040"/>
            <a:ext cx="19573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1350" dirty="0"/>
              <a:t>Resposta</a:t>
            </a:r>
          </a:p>
          <a:p>
            <a:pPr algn="r"/>
            <a:r>
              <a:rPr lang="pt-PT" sz="1350" dirty="0"/>
              <a:t>(objectivo da modelação)</a:t>
            </a:r>
          </a:p>
        </p:txBody>
      </p:sp>
      <p:sp>
        <p:nvSpPr>
          <p:cNvPr id="2" name="Freeform 1"/>
          <p:cNvSpPr/>
          <p:nvPr/>
        </p:nvSpPr>
        <p:spPr>
          <a:xfrm>
            <a:off x="2342271" y="3774538"/>
            <a:ext cx="5871503" cy="1334672"/>
          </a:xfrm>
          <a:custGeom>
            <a:avLst/>
            <a:gdLst>
              <a:gd name="connsiteX0" fmla="*/ 0 w 7828670"/>
              <a:gd name="connsiteY0" fmla="*/ 1779563 h 1779563"/>
              <a:gd name="connsiteX1" fmla="*/ 1090246 w 7828670"/>
              <a:gd name="connsiteY1" fmla="*/ 1357532 h 1779563"/>
              <a:gd name="connsiteX2" fmla="*/ 2855741 w 7828670"/>
              <a:gd name="connsiteY2" fmla="*/ 984738 h 1779563"/>
              <a:gd name="connsiteX3" fmla="*/ 4579034 w 7828670"/>
              <a:gd name="connsiteY3" fmla="*/ 527538 h 1779563"/>
              <a:gd name="connsiteX4" fmla="*/ 6175717 w 7828670"/>
              <a:gd name="connsiteY4" fmla="*/ 232117 h 1779563"/>
              <a:gd name="connsiteX5" fmla="*/ 7371470 w 7828670"/>
              <a:gd name="connsiteY5" fmla="*/ 63305 h 1779563"/>
              <a:gd name="connsiteX6" fmla="*/ 7828670 w 7828670"/>
              <a:gd name="connsiteY6" fmla="*/ 0 h 177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28670" h="1779563">
                <a:moveTo>
                  <a:pt x="0" y="1779563"/>
                </a:moveTo>
                <a:cubicBezTo>
                  <a:pt x="307144" y="1634783"/>
                  <a:pt x="614289" y="1490003"/>
                  <a:pt x="1090246" y="1357532"/>
                </a:cubicBezTo>
                <a:cubicBezTo>
                  <a:pt x="1566203" y="1225061"/>
                  <a:pt x="2274276" y="1123070"/>
                  <a:pt x="2855741" y="984738"/>
                </a:cubicBezTo>
                <a:cubicBezTo>
                  <a:pt x="3437206" y="846406"/>
                  <a:pt x="4025705" y="652975"/>
                  <a:pt x="4579034" y="527538"/>
                </a:cubicBezTo>
                <a:cubicBezTo>
                  <a:pt x="5132363" y="402101"/>
                  <a:pt x="5710311" y="309489"/>
                  <a:pt x="6175717" y="232117"/>
                </a:cubicBezTo>
                <a:cubicBezTo>
                  <a:pt x="6641123" y="154745"/>
                  <a:pt x="7371470" y="63305"/>
                  <a:pt x="7371470" y="63305"/>
                </a:cubicBezTo>
                <a:lnTo>
                  <a:pt x="7828670" y="0"/>
                </a:ln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" name="Freeform 2"/>
          <p:cNvSpPr/>
          <p:nvPr/>
        </p:nvSpPr>
        <p:spPr>
          <a:xfrm>
            <a:off x="2384473" y="2313257"/>
            <a:ext cx="5834576" cy="2700997"/>
          </a:xfrm>
          <a:custGeom>
            <a:avLst/>
            <a:gdLst>
              <a:gd name="connsiteX0" fmla="*/ 0 w 7779434"/>
              <a:gd name="connsiteY0" fmla="*/ 3601329 h 3601329"/>
              <a:gd name="connsiteX1" fmla="*/ 1280160 w 7779434"/>
              <a:gd name="connsiteY1" fmla="*/ 2989384 h 3601329"/>
              <a:gd name="connsiteX2" fmla="*/ 2729133 w 7779434"/>
              <a:gd name="connsiteY2" fmla="*/ 2806504 h 3601329"/>
              <a:gd name="connsiteX3" fmla="*/ 4494628 w 7779434"/>
              <a:gd name="connsiteY3" fmla="*/ 2778369 h 3601329"/>
              <a:gd name="connsiteX4" fmla="*/ 6084277 w 7779434"/>
              <a:gd name="connsiteY4" fmla="*/ 2053883 h 3601329"/>
              <a:gd name="connsiteX5" fmla="*/ 7779434 w 7779434"/>
              <a:gd name="connsiteY5" fmla="*/ 0 h 360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9434" h="3601329">
                <a:moveTo>
                  <a:pt x="0" y="3601329"/>
                </a:moveTo>
                <a:cubicBezTo>
                  <a:pt x="412652" y="3361592"/>
                  <a:pt x="825305" y="3121855"/>
                  <a:pt x="1280160" y="2989384"/>
                </a:cubicBezTo>
                <a:cubicBezTo>
                  <a:pt x="1735015" y="2856913"/>
                  <a:pt x="2193388" y="2841673"/>
                  <a:pt x="2729133" y="2806504"/>
                </a:cubicBezTo>
                <a:cubicBezTo>
                  <a:pt x="3264878" y="2771335"/>
                  <a:pt x="3935437" y="2903806"/>
                  <a:pt x="4494628" y="2778369"/>
                </a:cubicBezTo>
                <a:cubicBezTo>
                  <a:pt x="5053819" y="2652932"/>
                  <a:pt x="5536809" y="2516944"/>
                  <a:pt x="6084277" y="2053883"/>
                </a:cubicBezTo>
                <a:cubicBezTo>
                  <a:pt x="6631745" y="1590822"/>
                  <a:pt x="7205589" y="795411"/>
                  <a:pt x="7779434" y="0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" name="Freeform 5"/>
          <p:cNvSpPr/>
          <p:nvPr/>
        </p:nvSpPr>
        <p:spPr>
          <a:xfrm>
            <a:off x="2442504" y="3710892"/>
            <a:ext cx="5676314" cy="1245332"/>
          </a:xfrm>
          <a:custGeom>
            <a:avLst/>
            <a:gdLst>
              <a:gd name="connsiteX0" fmla="*/ 0 w 7568419"/>
              <a:gd name="connsiteY0" fmla="*/ 1484597 h 1660443"/>
              <a:gd name="connsiteX1" fmla="*/ 1955410 w 7568419"/>
              <a:gd name="connsiteY1" fmla="*/ 1435360 h 1660443"/>
              <a:gd name="connsiteX2" fmla="*/ 4220308 w 7568419"/>
              <a:gd name="connsiteY2" fmla="*/ 1491631 h 1660443"/>
              <a:gd name="connsiteX3" fmla="*/ 5127674 w 7568419"/>
              <a:gd name="connsiteY3" fmla="*/ 456 h 1660443"/>
              <a:gd name="connsiteX4" fmla="*/ 7568419 w 7568419"/>
              <a:gd name="connsiteY4" fmla="*/ 1660443 h 166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8419" h="1660443">
                <a:moveTo>
                  <a:pt x="0" y="1484597"/>
                </a:moveTo>
                <a:cubicBezTo>
                  <a:pt x="626012" y="1459392"/>
                  <a:pt x="1252025" y="1434188"/>
                  <a:pt x="1955410" y="1435360"/>
                </a:cubicBezTo>
                <a:cubicBezTo>
                  <a:pt x="2658795" y="1436532"/>
                  <a:pt x="3691597" y="1730782"/>
                  <a:pt x="4220308" y="1491631"/>
                </a:cubicBezTo>
                <a:cubicBezTo>
                  <a:pt x="4749019" y="1252480"/>
                  <a:pt x="4569656" y="-27679"/>
                  <a:pt x="5127674" y="456"/>
                </a:cubicBezTo>
                <a:cubicBezTo>
                  <a:pt x="5685692" y="28591"/>
                  <a:pt x="6627055" y="844517"/>
                  <a:pt x="7568419" y="1660443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" name="Freeform 6"/>
          <p:cNvSpPr/>
          <p:nvPr/>
        </p:nvSpPr>
        <p:spPr>
          <a:xfrm>
            <a:off x="2442504" y="2443828"/>
            <a:ext cx="5802923" cy="3076128"/>
          </a:xfrm>
          <a:custGeom>
            <a:avLst/>
            <a:gdLst>
              <a:gd name="connsiteX0" fmla="*/ 0 w 7737231"/>
              <a:gd name="connsiteY0" fmla="*/ 3736723 h 4101504"/>
              <a:gd name="connsiteX1" fmla="*/ 1948375 w 7737231"/>
              <a:gd name="connsiteY1" fmla="*/ 2294785 h 4101504"/>
              <a:gd name="connsiteX2" fmla="*/ 2497015 w 7737231"/>
              <a:gd name="connsiteY2" fmla="*/ 817677 h 4101504"/>
              <a:gd name="connsiteX3" fmla="*/ 3179298 w 7737231"/>
              <a:gd name="connsiteY3" fmla="*/ 1751 h 4101504"/>
              <a:gd name="connsiteX4" fmla="*/ 4269544 w 7737231"/>
              <a:gd name="connsiteY4" fmla="*/ 1021658 h 4101504"/>
              <a:gd name="connsiteX5" fmla="*/ 5634111 w 7737231"/>
              <a:gd name="connsiteY5" fmla="*/ 3701554 h 4101504"/>
              <a:gd name="connsiteX6" fmla="*/ 6689187 w 7737231"/>
              <a:gd name="connsiteY6" fmla="*/ 3800028 h 4101504"/>
              <a:gd name="connsiteX7" fmla="*/ 7737231 w 7737231"/>
              <a:gd name="connsiteY7" fmla="*/ 930218 h 410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37231" h="4101504">
                <a:moveTo>
                  <a:pt x="0" y="3736723"/>
                </a:moveTo>
                <a:cubicBezTo>
                  <a:pt x="766103" y="3259008"/>
                  <a:pt x="1532206" y="2781293"/>
                  <a:pt x="1948375" y="2294785"/>
                </a:cubicBezTo>
                <a:cubicBezTo>
                  <a:pt x="2364544" y="1808277"/>
                  <a:pt x="2291861" y="1199849"/>
                  <a:pt x="2497015" y="817677"/>
                </a:cubicBezTo>
                <a:cubicBezTo>
                  <a:pt x="2702169" y="435505"/>
                  <a:pt x="2883877" y="-32246"/>
                  <a:pt x="3179298" y="1751"/>
                </a:cubicBezTo>
                <a:cubicBezTo>
                  <a:pt x="3474720" y="35748"/>
                  <a:pt x="3860409" y="405024"/>
                  <a:pt x="4269544" y="1021658"/>
                </a:cubicBezTo>
                <a:cubicBezTo>
                  <a:pt x="4678679" y="1638292"/>
                  <a:pt x="5230837" y="3238492"/>
                  <a:pt x="5634111" y="3701554"/>
                </a:cubicBezTo>
                <a:cubicBezTo>
                  <a:pt x="6037385" y="4164616"/>
                  <a:pt x="6338667" y="4261917"/>
                  <a:pt x="6689187" y="3800028"/>
                </a:cubicBezTo>
                <a:cubicBezTo>
                  <a:pt x="7039707" y="3338139"/>
                  <a:pt x="7388469" y="2134178"/>
                  <a:pt x="7737231" y="930218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</p:spTree>
    <p:extLst>
      <p:ext uri="{BB962C8B-B14F-4D97-AF65-F5344CB8AC3E}">
        <p14:creationId xmlns:p14="http://schemas.microsoft.com/office/powerpoint/2010/main" val="42211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197" y="1493460"/>
            <a:ext cx="860211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Um exemplo de aplicação muito simples:</a:t>
            </a:r>
          </a:p>
          <a:p>
            <a:endParaRPr lang="pt-PT" sz="1350" dirty="0"/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1" y="895007"/>
            <a:ext cx="546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IBM: um exemplo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331720" y="2424039"/>
            <a:ext cx="10550" cy="31705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342270" y="5587512"/>
            <a:ext cx="5947116" cy="140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029" y="2424040"/>
            <a:ext cx="19573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1350" dirty="0"/>
              <a:t>Resposta</a:t>
            </a:r>
          </a:p>
          <a:p>
            <a:pPr algn="r"/>
            <a:r>
              <a:rPr lang="pt-PT" sz="1350" dirty="0"/>
              <a:t>(objectivo da modelação)</a:t>
            </a:r>
          </a:p>
        </p:txBody>
      </p:sp>
      <p:sp>
        <p:nvSpPr>
          <p:cNvPr id="11" name="Freeform 10"/>
          <p:cNvSpPr/>
          <p:nvPr/>
        </p:nvSpPr>
        <p:spPr>
          <a:xfrm>
            <a:off x="2453054" y="2930477"/>
            <a:ext cx="5808199" cy="1863463"/>
          </a:xfrm>
          <a:custGeom>
            <a:avLst/>
            <a:gdLst>
              <a:gd name="connsiteX0" fmla="*/ 0 w 7744265"/>
              <a:gd name="connsiteY0" fmla="*/ 0 h 2484617"/>
              <a:gd name="connsiteX1" fmla="*/ 2328204 w 7744265"/>
              <a:gd name="connsiteY1" fmla="*/ 710418 h 2484617"/>
              <a:gd name="connsiteX2" fmla="*/ 3924887 w 7744265"/>
              <a:gd name="connsiteY2" fmla="*/ 1624818 h 2484617"/>
              <a:gd name="connsiteX3" fmla="*/ 5746653 w 7744265"/>
              <a:gd name="connsiteY3" fmla="*/ 2349304 h 2484617"/>
              <a:gd name="connsiteX4" fmla="*/ 7744265 w 7744265"/>
              <a:gd name="connsiteY4" fmla="*/ 2482947 h 248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4265" h="2484617">
                <a:moveTo>
                  <a:pt x="0" y="0"/>
                </a:moveTo>
                <a:cubicBezTo>
                  <a:pt x="837028" y="219807"/>
                  <a:pt x="1674056" y="439615"/>
                  <a:pt x="2328204" y="710418"/>
                </a:cubicBezTo>
                <a:cubicBezTo>
                  <a:pt x="2982352" y="981221"/>
                  <a:pt x="3355146" y="1351670"/>
                  <a:pt x="3924887" y="1624818"/>
                </a:cubicBezTo>
                <a:cubicBezTo>
                  <a:pt x="4494628" y="1897966"/>
                  <a:pt x="5110090" y="2206283"/>
                  <a:pt x="5746653" y="2349304"/>
                </a:cubicBezTo>
                <a:cubicBezTo>
                  <a:pt x="6383216" y="2492325"/>
                  <a:pt x="7063740" y="2487636"/>
                  <a:pt x="7744265" y="2482947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2" name="Freeform 11"/>
          <p:cNvSpPr/>
          <p:nvPr/>
        </p:nvSpPr>
        <p:spPr>
          <a:xfrm>
            <a:off x="2500532" y="3965993"/>
            <a:ext cx="5750169" cy="1243450"/>
          </a:xfrm>
          <a:custGeom>
            <a:avLst/>
            <a:gdLst>
              <a:gd name="connsiteX0" fmla="*/ 0 w 7666892"/>
              <a:gd name="connsiteY0" fmla="*/ 1657933 h 1657933"/>
              <a:gd name="connsiteX1" fmla="*/ 1399735 w 7666892"/>
              <a:gd name="connsiteY1" fmla="*/ 919379 h 1657933"/>
              <a:gd name="connsiteX2" fmla="*/ 3425483 w 7666892"/>
              <a:gd name="connsiteY2" fmla="*/ 19047 h 1657933"/>
              <a:gd name="connsiteX3" fmla="*/ 4691575 w 7666892"/>
              <a:gd name="connsiteY3" fmla="*/ 349638 h 1657933"/>
              <a:gd name="connsiteX4" fmla="*/ 6288259 w 7666892"/>
              <a:gd name="connsiteY4" fmla="*/ 870142 h 1657933"/>
              <a:gd name="connsiteX5" fmla="*/ 7666892 w 7666892"/>
              <a:gd name="connsiteY5" fmla="*/ 912345 h 165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6892" h="1657933">
                <a:moveTo>
                  <a:pt x="0" y="1657933"/>
                </a:moveTo>
                <a:cubicBezTo>
                  <a:pt x="414410" y="1425230"/>
                  <a:pt x="828821" y="1192527"/>
                  <a:pt x="1399735" y="919379"/>
                </a:cubicBezTo>
                <a:cubicBezTo>
                  <a:pt x="1970649" y="646231"/>
                  <a:pt x="2876843" y="114004"/>
                  <a:pt x="3425483" y="19047"/>
                </a:cubicBezTo>
                <a:cubicBezTo>
                  <a:pt x="3974123" y="-75910"/>
                  <a:pt x="4214446" y="207789"/>
                  <a:pt x="4691575" y="349638"/>
                </a:cubicBezTo>
                <a:cubicBezTo>
                  <a:pt x="5168704" y="491487"/>
                  <a:pt x="5792373" y="776358"/>
                  <a:pt x="6288259" y="870142"/>
                </a:cubicBezTo>
                <a:cubicBezTo>
                  <a:pt x="6784145" y="963926"/>
                  <a:pt x="7225518" y="938135"/>
                  <a:pt x="7666892" y="912345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3" name="Freeform 12"/>
          <p:cNvSpPr/>
          <p:nvPr/>
        </p:nvSpPr>
        <p:spPr>
          <a:xfrm>
            <a:off x="2505808" y="2706680"/>
            <a:ext cx="5718517" cy="2313214"/>
          </a:xfrm>
          <a:custGeom>
            <a:avLst/>
            <a:gdLst>
              <a:gd name="connsiteX0" fmla="*/ 0 w 7624689"/>
              <a:gd name="connsiteY0" fmla="*/ 1297202 h 3084285"/>
              <a:gd name="connsiteX1" fmla="*/ 2412609 w 7624689"/>
              <a:gd name="connsiteY1" fmla="*/ 593817 h 3084285"/>
              <a:gd name="connsiteX2" fmla="*/ 3889717 w 7624689"/>
              <a:gd name="connsiteY2" fmla="*/ 2974 h 3084285"/>
              <a:gd name="connsiteX3" fmla="*/ 4797083 w 7624689"/>
              <a:gd name="connsiteY3" fmla="*/ 847036 h 3084285"/>
              <a:gd name="connsiteX4" fmla="*/ 5050301 w 7624689"/>
              <a:gd name="connsiteY4" fmla="*/ 1965417 h 3084285"/>
              <a:gd name="connsiteX5" fmla="*/ 5409028 w 7624689"/>
              <a:gd name="connsiteY5" fmla="*/ 3027528 h 3084285"/>
              <a:gd name="connsiteX6" fmla="*/ 7624689 w 7624689"/>
              <a:gd name="connsiteY6" fmla="*/ 2844648 h 308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4689" h="3084285">
                <a:moveTo>
                  <a:pt x="0" y="1297202"/>
                </a:moveTo>
                <a:cubicBezTo>
                  <a:pt x="882161" y="1053362"/>
                  <a:pt x="1764323" y="809522"/>
                  <a:pt x="2412609" y="593817"/>
                </a:cubicBezTo>
                <a:cubicBezTo>
                  <a:pt x="3060895" y="378112"/>
                  <a:pt x="3492305" y="-39229"/>
                  <a:pt x="3889717" y="2974"/>
                </a:cubicBezTo>
                <a:cubicBezTo>
                  <a:pt x="4287129" y="45177"/>
                  <a:pt x="4603652" y="519962"/>
                  <a:pt x="4797083" y="847036"/>
                </a:cubicBezTo>
                <a:cubicBezTo>
                  <a:pt x="4990514" y="1174110"/>
                  <a:pt x="4948310" y="1602002"/>
                  <a:pt x="5050301" y="1965417"/>
                </a:cubicBezTo>
                <a:cubicBezTo>
                  <a:pt x="5152292" y="2328832"/>
                  <a:pt x="4979963" y="2880990"/>
                  <a:pt x="5409028" y="3027528"/>
                </a:cubicBezTo>
                <a:cubicBezTo>
                  <a:pt x="5838093" y="3174067"/>
                  <a:pt x="6731391" y="3009357"/>
                  <a:pt x="7624689" y="2844648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4" name="Freeform 13"/>
          <p:cNvSpPr/>
          <p:nvPr/>
        </p:nvSpPr>
        <p:spPr>
          <a:xfrm>
            <a:off x="2505808" y="4486715"/>
            <a:ext cx="5755445" cy="802007"/>
          </a:xfrm>
          <a:custGeom>
            <a:avLst/>
            <a:gdLst>
              <a:gd name="connsiteX0" fmla="*/ 0 w 7673926"/>
              <a:gd name="connsiteY0" fmla="*/ 0 h 1069343"/>
              <a:gd name="connsiteX1" fmla="*/ 2152357 w 7673926"/>
              <a:gd name="connsiteY1" fmla="*/ 893299 h 1069343"/>
              <a:gd name="connsiteX2" fmla="*/ 3038621 w 7673926"/>
              <a:gd name="connsiteY2" fmla="*/ 865163 h 1069343"/>
              <a:gd name="connsiteX3" fmla="*/ 4614203 w 7673926"/>
              <a:gd name="connsiteY3" fmla="*/ 1069145 h 1069343"/>
              <a:gd name="connsiteX4" fmla="*/ 5176911 w 7673926"/>
              <a:gd name="connsiteY4" fmla="*/ 822960 h 1069343"/>
              <a:gd name="connsiteX5" fmla="*/ 5739618 w 7673926"/>
              <a:gd name="connsiteY5" fmla="*/ 569742 h 1069343"/>
              <a:gd name="connsiteX6" fmla="*/ 7673926 w 7673926"/>
              <a:gd name="connsiteY6" fmla="*/ 337625 h 106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73926" h="1069343">
                <a:moveTo>
                  <a:pt x="0" y="0"/>
                </a:moveTo>
                <a:cubicBezTo>
                  <a:pt x="822960" y="374552"/>
                  <a:pt x="1645920" y="749105"/>
                  <a:pt x="2152357" y="893299"/>
                </a:cubicBezTo>
                <a:cubicBezTo>
                  <a:pt x="2658794" y="1037493"/>
                  <a:pt x="2628313" y="835855"/>
                  <a:pt x="3038621" y="865163"/>
                </a:cubicBezTo>
                <a:cubicBezTo>
                  <a:pt x="3448929" y="894471"/>
                  <a:pt x="4257821" y="1076179"/>
                  <a:pt x="4614203" y="1069145"/>
                </a:cubicBezTo>
                <a:cubicBezTo>
                  <a:pt x="4970585" y="1062111"/>
                  <a:pt x="5176911" y="822960"/>
                  <a:pt x="5176911" y="822960"/>
                </a:cubicBezTo>
                <a:cubicBezTo>
                  <a:pt x="5364480" y="739726"/>
                  <a:pt x="5323449" y="650631"/>
                  <a:pt x="5739618" y="569742"/>
                </a:cubicBezTo>
                <a:cubicBezTo>
                  <a:pt x="6155787" y="488853"/>
                  <a:pt x="6914856" y="413239"/>
                  <a:pt x="7673926" y="337625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</p:spTree>
    <p:extLst>
      <p:ext uri="{BB962C8B-B14F-4D97-AF65-F5344CB8AC3E}">
        <p14:creationId xmlns:p14="http://schemas.microsoft.com/office/powerpoint/2010/main" val="388581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197" y="1493460"/>
            <a:ext cx="860211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Um exemplo de aplicação muito simples:</a:t>
            </a:r>
          </a:p>
          <a:p>
            <a:endParaRPr lang="pt-PT" sz="1350" dirty="0"/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1" y="895007"/>
            <a:ext cx="546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IBM: um exemplo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331720" y="2424039"/>
            <a:ext cx="10550" cy="31705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342270" y="5587512"/>
            <a:ext cx="5947116" cy="140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029" y="2424040"/>
            <a:ext cx="19573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1350" dirty="0"/>
              <a:t>Resposta</a:t>
            </a:r>
          </a:p>
          <a:p>
            <a:pPr algn="r"/>
            <a:r>
              <a:rPr lang="pt-PT" sz="1350" dirty="0"/>
              <a:t>(objectivo da modelação)</a:t>
            </a:r>
          </a:p>
        </p:txBody>
      </p:sp>
      <p:sp>
        <p:nvSpPr>
          <p:cNvPr id="2" name="Freeform 1"/>
          <p:cNvSpPr/>
          <p:nvPr/>
        </p:nvSpPr>
        <p:spPr>
          <a:xfrm>
            <a:off x="2416127" y="4275447"/>
            <a:ext cx="5750169" cy="232370"/>
          </a:xfrm>
          <a:custGeom>
            <a:avLst/>
            <a:gdLst>
              <a:gd name="connsiteX0" fmla="*/ 0 w 7666892"/>
              <a:gd name="connsiteY0" fmla="*/ 309826 h 309826"/>
              <a:gd name="connsiteX1" fmla="*/ 1216855 w 7666892"/>
              <a:gd name="connsiteY1" fmla="*/ 183216 h 309826"/>
              <a:gd name="connsiteX2" fmla="*/ 2412609 w 7666892"/>
              <a:gd name="connsiteY2" fmla="*/ 239487 h 309826"/>
              <a:gd name="connsiteX3" fmla="*/ 4023360 w 7666892"/>
              <a:gd name="connsiteY3" fmla="*/ 336 h 309826"/>
              <a:gd name="connsiteX4" fmla="*/ 5500467 w 7666892"/>
              <a:gd name="connsiteY4" fmla="*/ 183216 h 309826"/>
              <a:gd name="connsiteX5" fmla="*/ 6794695 w 7666892"/>
              <a:gd name="connsiteY5" fmla="*/ 14404 h 309826"/>
              <a:gd name="connsiteX6" fmla="*/ 7666892 w 7666892"/>
              <a:gd name="connsiteY6" fmla="*/ 42539 h 30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6892" h="309826">
                <a:moveTo>
                  <a:pt x="0" y="309826"/>
                </a:moveTo>
                <a:cubicBezTo>
                  <a:pt x="407377" y="252382"/>
                  <a:pt x="814754" y="194939"/>
                  <a:pt x="1216855" y="183216"/>
                </a:cubicBezTo>
                <a:cubicBezTo>
                  <a:pt x="1618956" y="171493"/>
                  <a:pt x="1944858" y="269967"/>
                  <a:pt x="2412609" y="239487"/>
                </a:cubicBezTo>
                <a:cubicBezTo>
                  <a:pt x="2880360" y="209007"/>
                  <a:pt x="3508717" y="9714"/>
                  <a:pt x="4023360" y="336"/>
                </a:cubicBezTo>
                <a:cubicBezTo>
                  <a:pt x="4538003" y="-9043"/>
                  <a:pt x="5038578" y="180871"/>
                  <a:pt x="5500467" y="183216"/>
                </a:cubicBezTo>
                <a:cubicBezTo>
                  <a:pt x="5962356" y="185561"/>
                  <a:pt x="6433624" y="37850"/>
                  <a:pt x="6794695" y="14404"/>
                </a:cubicBezTo>
                <a:cubicBezTo>
                  <a:pt x="7155766" y="-9042"/>
                  <a:pt x="7411329" y="16748"/>
                  <a:pt x="7666892" y="42539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" name="Freeform 2"/>
          <p:cNvSpPr/>
          <p:nvPr/>
        </p:nvSpPr>
        <p:spPr>
          <a:xfrm>
            <a:off x="2468880" y="4194028"/>
            <a:ext cx="5686865" cy="382369"/>
          </a:xfrm>
          <a:custGeom>
            <a:avLst/>
            <a:gdLst>
              <a:gd name="connsiteX0" fmla="*/ 0 w 7582486"/>
              <a:gd name="connsiteY0" fmla="*/ 509825 h 509825"/>
              <a:gd name="connsiteX1" fmla="*/ 1470074 w 7582486"/>
              <a:gd name="connsiteY1" fmla="*/ 235505 h 509825"/>
              <a:gd name="connsiteX2" fmla="*/ 2553286 w 7582486"/>
              <a:gd name="connsiteY2" fmla="*/ 481689 h 509825"/>
              <a:gd name="connsiteX3" fmla="*/ 3453618 w 7582486"/>
              <a:gd name="connsiteY3" fmla="*/ 3388 h 509825"/>
              <a:gd name="connsiteX4" fmla="*/ 4790049 w 7582486"/>
              <a:gd name="connsiteY4" fmla="*/ 263640 h 509825"/>
              <a:gd name="connsiteX5" fmla="*/ 5352757 w 7582486"/>
              <a:gd name="connsiteY5" fmla="*/ 179234 h 509825"/>
              <a:gd name="connsiteX6" fmla="*/ 6696222 w 7582486"/>
              <a:gd name="connsiteY6" fmla="*/ 200335 h 509825"/>
              <a:gd name="connsiteX7" fmla="*/ 7582486 w 7582486"/>
              <a:gd name="connsiteY7" fmla="*/ 66692 h 50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82486" h="509825">
                <a:moveTo>
                  <a:pt x="0" y="509825"/>
                </a:moveTo>
                <a:cubicBezTo>
                  <a:pt x="522263" y="375009"/>
                  <a:pt x="1044526" y="240194"/>
                  <a:pt x="1470074" y="235505"/>
                </a:cubicBezTo>
                <a:cubicBezTo>
                  <a:pt x="1895622" y="230816"/>
                  <a:pt x="2222695" y="520375"/>
                  <a:pt x="2553286" y="481689"/>
                </a:cubicBezTo>
                <a:cubicBezTo>
                  <a:pt x="2883877" y="443003"/>
                  <a:pt x="3080824" y="39729"/>
                  <a:pt x="3453618" y="3388"/>
                </a:cubicBezTo>
                <a:cubicBezTo>
                  <a:pt x="3826412" y="-32954"/>
                  <a:pt x="4473526" y="234332"/>
                  <a:pt x="4790049" y="263640"/>
                </a:cubicBezTo>
                <a:cubicBezTo>
                  <a:pt x="5106572" y="292948"/>
                  <a:pt x="5035062" y="189785"/>
                  <a:pt x="5352757" y="179234"/>
                </a:cubicBezTo>
                <a:cubicBezTo>
                  <a:pt x="5670452" y="168683"/>
                  <a:pt x="6324601" y="219092"/>
                  <a:pt x="6696222" y="200335"/>
                </a:cubicBezTo>
                <a:cubicBezTo>
                  <a:pt x="7067844" y="181578"/>
                  <a:pt x="7325165" y="124135"/>
                  <a:pt x="7582486" y="6669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" name="Freeform 5"/>
          <p:cNvSpPr/>
          <p:nvPr/>
        </p:nvSpPr>
        <p:spPr>
          <a:xfrm>
            <a:off x="2511083" y="4238768"/>
            <a:ext cx="5671038" cy="432585"/>
          </a:xfrm>
          <a:custGeom>
            <a:avLst/>
            <a:gdLst>
              <a:gd name="connsiteX0" fmla="*/ 0 w 7561384"/>
              <a:gd name="connsiteY0" fmla="*/ 576780 h 576780"/>
              <a:gd name="connsiteX1" fmla="*/ 1470074 w 7561384"/>
              <a:gd name="connsiteY1" fmla="*/ 147715 h 576780"/>
              <a:gd name="connsiteX2" fmla="*/ 2278966 w 7561384"/>
              <a:gd name="connsiteY2" fmla="*/ 520509 h 576780"/>
              <a:gd name="connsiteX3" fmla="*/ 3207434 w 7561384"/>
              <a:gd name="connsiteY3" fmla="*/ 232121 h 576780"/>
              <a:gd name="connsiteX4" fmla="*/ 3474720 w 7561384"/>
              <a:gd name="connsiteY4" fmla="*/ 4 h 576780"/>
              <a:gd name="connsiteX5" fmla="*/ 4382086 w 7561384"/>
              <a:gd name="connsiteY5" fmla="*/ 225087 h 576780"/>
              <a:gd name="connsiteX6" fmla="*/ 4853354 w 7561384"/>
              <a:gd name="connsiteY6" fmla="*/ 98478 h 576780"/>
              <a:gd name="connsiteX7" fmla="*/ 5992837 w 7561384"/>
              <a:gd name="connsiteY7" fmla="*/ 281358 h 576780"/>
              <a:gd name="connsiteX8" fmla="*/ 7561384 w 7561384"/>
              <a:gd name="connsiteY8" fmla="*/ 133647 h 57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1384" h="576780">
                <a:moveTo>
                  <a:pt x="0" y="576780"/>
                </a:moveTo>
                <a:cubicBezTo>
                  <a:pt x="545123" y="366936"/>
                  <a:pt x="1090246" y="157093"/>
                  <a:pt x="1470074" y="147715"/>
                </a:cubicBezTo>
                <a:cubicBezTo>
                  <a:pt x="1849902" y="138336"/>
                  <a:pt x="1989406" y="506441"/>
                  <a:pt x="2278966" y="520509"/>
                </a:cubicBezTo>
                <a:cubicBezTo>
                  <a:pt x="2568526" y="534577"/>
                  <a:pt x="3008142" y="318872"/>
                  <a:pt x="3207434" y="232121"/>
                </a:cubicBezTo>
                <a:cubicBezTo>
                  <a:pt x="3406726" y="145370"/>
                  <a:pt x="3278945" y="1176"/>
                  <a:pt x="3474720" y="4"/>
                </a:cubicBezTo>
                <a:cubicBezTo>
                  <a:pt x="3670495" y="-1168"/>
                  <a:pt x="4152314" y="208675"/>
                  <a:pt x="4382086" y="225087"/>
                </a:cubicBezTo>
                <a:cubicBezTo>
                  <a:pt x="4611858" y="241499"/>
                  <a:pt x="4584896" y="89099"/>
                  <a:pt x="4853354" y="98478"/>
                </a:cubicBezTo>
                <a:cubicBezTo>
                  <a:pt x="5121813" y="107856"/>
                  <a:pt x="5541499" y="275496"/>
                  <a:pt x="5992837" y="281358"/>
                </a:cubicBezTo>
                <a:cubicBezTo>
                  <a:pt x="6444175" y="287219"/>
                  <a:pt x="7002779" y="210433"/>
                  <a:pt x="7561384" y="13364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" name="Freeform 6"/>
          <p:cNvSpPr/>
          <p:nvPr/>
        </p:nvSpPr>
        <p:spPr>
          <a:xfrm>
            <a:off x="2447779" y="4196569"/>
            <a:ext cx="5744894" cy="448408"/>
          </a:xfrm>
          <a:custGeom>
            <a:avLst/>
            <a:gdLst>
              <a:gd name="connsiteX0" fmla="*/ 0 w 7659858"/>
              <a:gd name="connsiteY0" fmla="*/ 597877 h 597877"/>
              <a:gd name="connsiteX1" fmla="*/ 1062110 w 7659858"/>
              <a:gd name="connsiteY1" fmla="*/ 126609 h 597877"/>
              <a:gd name="connsiteX2" fmla="*/ 2335237 w 7659858"/>
              <a:gd name="connsiteY2" fmla="*/ 316523 h 597877"/>
              <a:gd name="connsiteX3" fmla="*/ 3355144 w 7659858"/>
              <a:gd name="connsiteY3" fmla="*/ 541606 h 597877"/>
              <a:gd name="connsiteX4" fmla="*/ 3699803 w 7659858"/>
              <a:gd name="connsiteY4" fmla="*/ 161778 h 597877"/>
              <a:gd name="connsiteX5" fmla="*/ 4775981 w 7659858"/>
              <a:gd name="connsiteY5" fmla="*/ 133643 h 597877"/>
              <a:gd name="connsiteX6" fmla="*/ 5662246 w 7659858"/>
              <a:gd name="connsiteY6" fmla="*/ 330590 h 597877"/>
              <a:gd name="connsiteX7" fmla="*/ 6534443 w 7659858"/>
              <a:gd name="connsiteY7" fmla="*/ 548640 h 597877"/>
              <a:gd name="connsiteX8" fmla="*/ 6829864 w 7659858"/>
              <a:gd name="connsiteY8" fmla="*/ 358726 h 597877"/>
              <a:gd name="connsiteX9" fmla="*/ 7659858 w 7659858"/>
              <a:gd name="connsiteY9" fmla="*/ 0 h 59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59858" h="597877">
                <a:moveTo>
                  <a:pt x="0" y="597877"/>
                </a:moveTo>
                <a:cubicBezTo>
                  <a:pt x="336452" y="385689"/>
                  <a:pt x="672904" y="173501"/>
                  <a:pt x="1062110" y="126609"/>
                </a:cubicBezTo>
                <a:cubicBezTo>
                  <a:pt x="1451316" y="79717"/>
                  <a:pt x="1953065" y="247357"/>
                  <a:pt x="2335237" y="316523"/>
                </a:cubicBezTo>
                <a:cubicBezTo>
                  <a:pt x="2717409" y="385689"/>
                  <a:pt x="3127716" y="567397"/>
                  <a:pt x="3355144" y="541606"/>
                </a:cubicBezTo>
                <a:cubicBezTo>
                  <a:pt x="3582572" y="515815"/>
                  <a:pt x="3462997" y="229772"/>
                  <a:pt x="3699803" y="161778"/>
                </a:cubicBezTo>
                <a:cubicBezTo>
                  <a:pt x="3936609" y="93784"/>
                  <a:pt x="4448907" y="105508"/>
                  <a:pt x="4775981" y="133643"/>
                </a:cubicBezTo>
                <a:cubicBezTo>
                  <a:pt x="5103055" y="161778"/>
                  <a:pt x="5369169" y="261424"/>
                  <a:pt x="5662246" y="330590"/>
                </a:cubicBezTo>
                <a:cubicBezTo>
                  <a:pt x="5955323" y="399756"/>
                  <a:pt x="6339840" y="543951"/>
                  <a:pt x="6534443" y="548640"/>
                </a:cubicBezTo>
                <a:cubicBezTo>
                  <a:pt x="6729046" y="553329"/>
                  <a:pt x="6642295" y="450166"/>
                  <a:pt x="6829864" y="358726"/>
                </a:cubicBezTo>
                <a:cubicBezTo>
                  <a:pt x="7017433" y="267286"/>
                  <a:pt x="7338645" y="133643"/>
                  <a:pt x="765985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</p:spTree>
    <p:extLst>
      <p:ext uri="{BB962C8B-B14F-4D97-AF65-F5344CB8AC3E}">
        <p14:creationId xmlns:p14="http://schemas.microsoft.com/office/powerpoint/2010/main" val="1139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197" y="1493460"/>
            <a:ext cx="860211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Um exemplo de aplicação muito simples:</a:t>
            </a:r>
          </a:p>
          <a:p>
            <a:endParaRPr lang="pt-PT" sz="1350" dirty="0"/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1" y="895007"/>
            <a:ext cx="546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IBM: um exemplo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331720" y="2424039"/>
            <a:ext cx="10550" cy="31705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342270" y="5587512"/>
            <a:ext cx="5947116" cy="140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029" y="2424040"/>
            <a:ext cx="19573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1350" dirty="0"/>
              <a:t>Resposta</a:t>
            </a:r>
          </a:p>
          <a:p>
            <a:pPr algn="r"/>
            <a:r>
              <a:rPr lang="pt-PT" sz="1350" dirty="0"/>
              <a:t>(objectivo da modelação)</a:t>
            </a:r>
          </a:p>
        </p:txBody>
      </p:sp>
      <p:sp>
        <p:nvSpPr>
          <p:cNvPr id="11" name="Freeform 10"/>
          <p:cNvSpPr/>
          <p:nvPr/>
        </p:nvSpPr>
        <p:spPr>
          <a:xfrm>
            <a:off x="2405576" y="2577026"/>
            <a:ext cx="5750169" cy="2058862"/>
          </a:xfrm>
          <a:custGeom>
            <a:avLst/>
            <a:gdLst>
              <a:gd name="connsiteX0" fmla="*/ 0 w 7666892"/>
              <a:gd name="connsiteY0" fmla="*/ 0 h 2745149"/>
              <a:gd name="connsiteX1" fmla="*/ 182880 w 7666892"/>
              <a:gd name="connsiteY1" fmla="*/ 2412609 h 2745149"/>
              <a:gd name="connsiteX2" fmla="*/ 970671 w 7666892"/>
              <a:gd name="connsiteY2" fmla="*/ 2672861 h 2745149"/>
              <a:gd name="connsiteX3" fmla="*/ 1849901 w 7666892"/>
              <a:gd name="connsiteY3" fmla="*/ 2743200 h 2745149"/>
              <a:gd name="connsiteX4" fmla="*/ 2257864 w 7666892"/>
              <a:gd name="connsiteY4" fmla="*/ 2616591 h 2745149"/>
              <a:gd name="connsiteX5" fmla="*/ 3425483 w 7666892"/>
              <a:gd name="connsiteY5" fmla="*/ 2722098 h 2745149"/>
              <a:gd name="connsiteX6" fmla="*/ 3840480 w 7666892"/>
              <a:gd name="connsiteY6" fmla="*/ 2482948 h 2745149"/>
              <a:gd name="connsiteX7" fmla="*/ 5401994 w 7666892"/>
              <a:gd name="connsiteY7" fmla="*/ 2665828 h 2745149"/>
              <a:gd name="connsiteX8" fmla="*/ 5655212 w 7666892"/>
              <a:gd name="connsiteY8" fmla="*/ 2497015 h 2745149"/>
              <a:gd name="connsiteX9" fmla="*/ 7666892 w 7666892"/>
              <a:gd name="connsiteY9" fmla="*/ 2651760 h 274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6892" h="2745149">
                <a:moveTo>
                  <a:pt x="0" y="0"/>
                </a:moveTo>
                <a:cubicBezTo>
                  <a:pt x="10551" y="983566"/>
                  <a:pt x="21102" y="1967132"/>
                  <a:pt x="182880" y="2412609"/>
                </a:cubicBezTo>
                <a:cubicBezTo>
                  <a:pt x="344658" y="2858086"/>
                  <a:pt x="692834" y="2617763"/>
                  <a:pt x="970671" y="2672861"/>
                </a:cubicBezTo>
                <a:cubicBezTo>
                  <a:pt x="1248508" y="2727960"/>
                  <a:pt x="1635369" y="2752578"/>
                  <a:pt x="1849901" y="2743200"/>
                </a:cubicBezTo>
                <a:cubicBezTo>
                  <a:pt x="2064433" y="2733822"/>
                  <a:pt x="1995267" y="2620108"/>
                  <a:pt x="2257864" y="2616591"/>
                </a:cubicBezTo>
                <a:cubicBezTo>
                  <a:pt x="2520461" y="2613074"/>
                  <a:pt x="3161714" y="2744372"/>
                  <a:pt x="3425483" y="2722098"/>
                </a:cubicBezTo>
                <a:cubicBezTo>
                  <a:pt x="3689252" y="2699824"/>
                  <a:pt x="3511062" y="2492326"/>
                  <a:pt x="3840480" y="2482948"/>
                </a:cubicBezTo>
                <a:cubicBezTo>
                  <a:pt x="4169898" y="2473570"/>
                  <a:pt x="5099539" y="2663484"/>
                  <a:pt x="5401994" y="2665828"/>
                </a:cubicBezTo>
                <a:cubicBezTo>
                  <a:pt x="5704449" y="2668173"/>
                  <a:pt x="5277729" y="2499360"/>
                  <a:pt x="5655212" y="2497015"/>
                </a:cubicBezTo>
                <a:cubicBezTo>
                  <a:pt x="6032695" y="2494670"/>
                  <a:pt x="6849793" y="2573215"/>
                  <a:pt x="7666892" y="265176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2" name="Freeform 11"/>
          <p:cNvSpPr/>
          <p:nvPr/>
        </p:nvSpPr>
        <p:spPr>
          <a:xfrm>
            <a:off x="2405576" y="4390474"/>
            <a:ext cx="5750169" cy="855896"/>
          </a:xfrm>
          <a:custGeom>
            <a:avLst/>
            <a:gdLst>
              <a:gd name="connsiteX0" fmla="*/ 0 w 7666892"/>
              <a:gd name="connsiteY0" fmla="*/ 1141194 h 1141194"/>
              <a:gd name="connsiteX1" fmla="*/ 288388 w 7666892"/>
              <a:gd name="connsiteY1" fmla="*/ 43914 h 1141194"/>
              <a:gd name="connsiteX2" fmla="*/ 668215 w 7666892"/>
              <a:gd name="connsiteY2" fmla="*/ 226794 h 1141194"/>
              <a:gd name="connsiteX3" fmla="*/ 1561514 w 7666892"/>
              <a:gd name="connsiteY3" fmla="*/ 318234 h 1141194"/>
              <a:gd name="connsiteX4" fmla="*/ 2166424 w 7666892"/>
              <a:gd name="connsiteY4" fmla="*/ 191625 h 1141194"/>
              <a:gd name="connsiteX5" fmla="*/ 2750234 w 7666892"/>
              <a:gd name="connsiteY5" fmla="*/ 339336 h 1141194"/>
              <a:gd name="connsiteX6" fmla="*/ 3432517 w 7666892"/>
              <a:gd name="connsiteY6" fmla="*/ 177557 h 1141194"/>
              <a:gd name="connsiteX7" fmla="*/ 3812344 w 7666892"/>
              <a:gd name="connsiteY7" fmla="*/ 261963 h 1141194"/>
              <a:gd name="connsiteX8" fmla="*/ 4515729 w 7666892"/>
              <a:gd name="connsiteY8" fmla="*/ 93151 h 1141194"/>
              <a:gd name="connsiteX9" fmla="*/ 4958861 w 7666892"/>
              <a:gd name="connsiteY9" fmla="*/ 156456 h 1141194"/>
              <a:gd name="connsiteX10" fmla="*/ 5338689 w 7666892"/>
              <a:gd name="connsiteY10" fmla="*/ 367471 h 1141194"/>
              <a:gd name="connsiteX11" fmla="*/ 5788855 w 7666892"/>
              <a:gd name="connsiteY11" fmla="*/ 247896 h 1141194"/>
              <a:gd name="connsiteX12" fmla="*/ 7666892 w 7666892"/>
              <a:gd name="connsiteY12" fmla="*/ 156456 h 114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6892" h="1141194">
                <a:moveTo>
                  <a:pt x="0" y="1141194"/>
                </a:moveTo>
                <a:cubicBezTo>
                  <a:pt x="88509" y="668754"/>
                  <a:pt x="177019" y="196314"/>
                  <a:pt x="288388" y="43914"/>
                </a:cubicBezTo>
                <a:cubicBezTo>
                  <a:pt x="399757" y="-108486"/>
                  <a:pt x="456027" y="181074"/>
                  <a:pt x="668215" y="226794"/>
                </a:cubicBezTo>
                <a:cubicBezTo>
                  <a:pt x="880403" y="272514"/>
                  <a:pt x="1311813" y="324095"/>
                  <a:pt x="1561514" y="318234"/>
                </a:cubicBezTo>
                <a:cubicBezTo>
                  <a:pt x="1811215" y="312373"/>
                  <a:pt x="1968304" y="188108"/>
                  <a:pt x="2166424" y="191625"/>
                </a:cubicBezTo>
                <a:cubicBezTo>
                  <a:pt x="2364544" y="195142"/>
                  <a:pt x="2539219" y="341681"/>
                  <a:pt x="2750234" y="339336"/>
                </a:cubicBezTo>
                <a:cubicBezTo>
                  <a:pt x="2961249" y="336991"/>
                  <a:pt x="3255499" y="190452"/>
                  <a:pt x="3432517" y="177557"/>
                </a:cubicBezTo>
                <a:cubicBezTo>
                  <a:pt x="3609535" y="164661"/>
                  <a:pt x="3631809" y="276031"/>
                  <a:pt x="3812344" y="261963"/>
                </a:cubicBezTo>
                <a:cubicBezTo>
                  <a:pt x="3992879" y="247895"/>
                  <a:pt x="4324643" y="110735"/>
                  <a:pt x="4515729" y="93151"/>
                </a:cubicBezTo>
                <a:cubicBezTo>
                  <a:pt x="4706815" y="75566"/>
                  <a:pt x="4821701" y="110736"/>
                  <a:pt x="4958861" y="156456"/>
                </a:cubicBezTo>
                <a:cubicBezTo>
                  <a:pt x="5096021" y="202176"/>
                  <a:pt x="5200357" y="352231"/>
                  <a:pt x="5338689" y="367471"/>
                </a:cubicBezTo>
                <a:cubicBezTo>
                  <a:pt x="5477021" y="382711"/>
                  <a:pt x="5400821" y="283065"/>
                  <a:pt x="5788855" y="247896"/>
                </a:cubicBezTo>
                <a:cubicBezTo>
                  <a:pt x="6176889" y="212727"/>
                  <a:pt x="6921890" y="184591"/>
                  <a:pt x="7666892" y="15645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3" name="Freeform 12"/>
          <p:cNvSpPr/>
          <p:nvPr/>
        </p:nvSpPr>
        <p:spPr>
          <a:xfrm>
            <a:off x="2437228" y="4222471"/>
            <a:ext cx="5707966" cy="470270"/>
          </a:xfrm>
          <a:custGeom>
            <a:avLst/>
            <a:gdLst>
              <a:gd name="connsiteX0" fmla="*/ 0 w 7610621"/>
              <a:gd name="connsiteY0" fmla="*/ 359360 h 627027"/>
              <a:gd name="connsiteX1" fmla="*/ 443132 w 7610621"/>
              <a:gd name="connsiteY1" fmla="*/ 634 h 627027"/>
              <a:gd name="connsiteX2" fmla="*/ 879231 w 7610621"/>
              <a:gd name="connsiteY2" fmla="*/ 436732 h 627027"/>
              <a:gd name="connsiteX3" fmla="*/ 1849901 w 7610621"/>
              <a:gd name="connsiteY3" fmla="*/ 598511 h 627027"/>
              <a:gd name="connsiteX4" fmla="*/ 3221501 w 7610621"/>
              <a:gd name="connsiteY4" fmla="*/ 359360 h 627027"/>
              <a:gd name="connsiteX5" fmla="*/ 3749040 w 7610621"/>
              <a:gd name="connsiteY5" fmla="*/ 570375 h 627027"/>
              <a:gd name="connsiteX6" fmla="*/ 5169877 w 7610621"/>
              <a:gd name="connsiteY6" fmla="*/ 366394 h 627027"/>
              <a:gd name="connsiteX7" fmla="*/ 6203852 w 7610621"/>
              <a:gd name="connsiteY7" fmla="*/ 626646 h 627027"/>
              <a:gd name="connsiteX8" fmla="*/ 7610621 w 7610621"/>
              <a:gd name="connsiteY8" fmla="*/ 296055 h 62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0621" h="627027">
                <a:moveTo>
                  <a:pt x="0" y="359360"/>
                </a:moveTo>
                <a:cubicBezTo>
                  <a:pt x="148297" y="173549"/>
                  <a:pt x="296594" y="-12261"/>
                  <a:pt x="443132" y="634"/>
                </a:cubicBezTo>
                <a:cubicBezTo>
                  <a:pt x="589670" y="13529"/>
                  <a:pt x="644770" y="337086"/>
                  <a:pt x="879231" y="436732"/>
                </a:cubicBezTo>
                <a:cubicBezTo>
                  <a:pt x="1113692" y="536378"/>
                  <a:pt x="1459523" y="611406"/>
                  <a:pt x="1849901" y="598511"/>
                </a:cubicBezTo>
                <a:cubicBezTo>
                  <a:pt x="2240279" y="585616"/>
                  <a:pt x="2904978" y="364049"/>
                  <a:pt x="3221501" y="359360"/>
                </a:cubicBezTo>
                <a:cubicBezTo>
                  <a:pt x="3538024" y="354671"/>
                  <a:pt x="3424311" y="569203"/>
                  <a:pt x="3749040" y="570375"/>
                </a:cubicBezTo>
                <a:cubicBezTo>
                  <a:pt x="4073769" y="571547"/>
                  <a:pt x="4760742" y="357016"/>
                  <a:pt x="5169877" y="366394"/>
                </a:cubicBezTo>
                <a:cubicBezTo>
                  <a:pt x="5579012" y="375772"/>
                  <a:pt x="5797061" y="638369"/>
                  <a:pt x="6203852" y="626646"/>
                </a:cubicBezTo>
                <a:cubicBezTo>
                  <a:pt x="6610643" y="614923"/>
                  <a:pt x="7110632" y="455489"/>
                  <a:pt x="7610621" y="29605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4" name="Freeform 13"/>
          <p:cNvSpPr/>
          <p:nvPr/>
        </p:nvSpPr>
        <p:spPr>
          <a:xfrm>
            <a:off x="2410851" y="4268407"/>
            <a:ext cx="5681589" cy="1231182"/>
          </a:xfrm>
          <a:custGeom>
            <a:avLst/>
            <a:gdLst>
              <a:gd name="connsiteX0" fmla="*/ 0 w 7575452"/>
              <a:gd name="connsiteY0" fmla="*/ 1641576 h 1641576"/>
              <a:gd name="connsiteX1" fmla="*/ 520504 w 7575452"/>
              <a:gd name="connsiteY1" fmla="*/ 586499 h 1641576"/>
              <a:gd name="connsiteX2" fmla="*/ 1343464 w 7575452"/>
              <a:gd name="connsiteY2" fmla="*/ 277009 h 1641576"/>
              <a:gd name="connsiteX3" fmla="*/ 2497015 w 7575452"/>
              <a:gd name="connsiteY3" fmla="*/ 621668 h 1641576"/>
              <a:gd name="connsiteX4" fmla="*/ 3657600 w 7575452"/>
              <a:gd name="connsiteY4" fmla="*/ 143366 h 1641576"/>
              <a:gd name="connsiteX5" fmla="*/ 4754880 w 7575452"/>
              <a:gd name="connsiteY5" fmla="*/ 424720 h 1641576"/>
              <a:gd name="connsiteX6" fmla="*/ 5725550 w 7575452"/>
              <a:gd name="connsiteY6" fmla="*/ 459889 h 1641576"/>
              <a:gd name="connsiteX7" fmla="*/ 6260123 w 7575452"/>
              <a:gd name="connsiteY7" fmla="*/ 2689 h 1641576"/>
              <a:gd name="connsiteX8" fmla="*/ 7575452 w 7575452"/>
              <a:gd name="connsiteY8" fmla="*/ 305145 h 164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5452" h="1641576">
                <a:moveTo>
                  <a:pt x="0" y="1641576"/>
                </a:moveTo>
                <a:cubicBezTo>
                  <a:pt x="148296" y="1227751"/>
                  <a:pt x="296593" y="813927"/>
                  <a:pt x="520504" y="586499"/>
                </a:cubicBezTo>
                <a:cubicBezTo>
                  <a:pt x="744415" y="359071"/>
                  <a:pt x="1014046" y="271148"/>
                  <a:pt x="1343464" y="277009"/>
                </a:cubicBezTo>
                <a:cubicBezTo>
                  <a:pt x="1672882" y="282870"/>
                  <a:pt x="2111326" y="643942"/>
                  <a:pt x="2497015" y="621668"/>
                </a:cubicBezTo>
                <a:cubicBezTo>
                  <a:pt x="2882704" y="599394"/>
                  <a:pt x="3281289" y="176191"/>
                  <a:pt x="3657600" y="143366"/>
                </a:cubicBezTo>
                <a:cubicBezTo>
                  <a:pt x="4033911" y="110541"/>
                  <a:pt x="4410222" y="371966"/>
                  <a:pt x="4754880" y="424720"/>
                </a:cubicBezTo>
                <a:cubicBezTo>
                  <a:pt x="5099538" y="477474"/>
                  <a:pt x="5474676" y="530227"/>
                  <a:pt x="5725550" y="459889"/>
                </a:cubicBezTo>
                <a:cubicBezTo>
                  <a:pt x="5976424" y="389550"/>
                  <a:pt x="5951806" y="28480"/>
                  <a:pt x="6260123" y="2689"/>
                </a:cubicBezTo>
                <a:cubicBezTo>
                  <a:pt x="6568440" y="-23102"/>
                  <a:pt x="7071946" y="141021"/>
                  <a:pt x="7575452" y="30514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</p:spTree>
    <p:extLst>
      <p:ext uri="{BB962C8B-B14F-4D97-AF65-F5344CB8AC3E}">
        <p14:creationId xmlns:p14="http://schemas.microsoft.com/office/powerpoint/2010/main" val="422251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197" y="1493460"/>
            <a:ext cx="860211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Um exemplo de aplicação:</a:t>
            </a:r>
          </a:p>
          <a:p>
            <a:endParaRPr lang="pt-PT" sz="1350" dirty="0"/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1" y="895007"/>
            <a:ext cx="546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IBM: um exemplo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2034C-9251-4E19-8FB2-B5A9A22ED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2494"/>
            <a:ext cx="9144000" cy="3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19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90B2B7-026C-40DF-BBBD-9F69B0A33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30" y="1048254"/>
            <a:ext cx="6413539" cy="548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46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2161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152403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1" y="662991"/>
            <a:ext cx="546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IBM: um exemplo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208" y="1180350"/>
            <a:ext cx="165072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O modelo:</a:t>
            </a:r>
          </a:p>
          <a:p>
            <a:endParaRPr lang="pt-PT" sz="1350" dirty="0"/>
          </a:p>
        </p:txBody>
      </p:sp>
      <p:pic>
        <p:nvPicPr>
          <p:cNvPr id="3074" name="Picture 2" descr="http://www.freshfromflorida.com/content/download/17333/273703/redsnapper_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02" y="1678488"/>
            <a:ext cx="2318406" cy="12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atricklynchdesign.files.wordpress.com/2013/03/bluefis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278"/>
          <a:stretch/>
        </p:blipFill>
        <p:spPr bwMode="auto">
          <a:xfrm>
            <a:off x="4313927" y="4713137"/>
            <a:ext cx="2631488" cy="93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fishesoftexas.org/media/attachments/taxa/images/web/45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02" y="2970115"/>
            <a:ext cx="2318639" cy="122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hampionbass.com/encyclopedia/images/pinfi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08" y="2505771"/>
            <a:ext cx="1785938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captainmikeholliday.com/jackcerval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60" y="5218329"/>
            <a:ext cx="2124386" cy="9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33755" y="4711735"/>
            <a:ext cx="196091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dirty="0"/>
              <a:t>Predadores</a:t>
            </a:r>
          </a:p>
          <a:p>
            <a:endParaRPr lang="pt-PT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7019448" y="1859045"/>
            <a:ext cx="159759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dirty="0"/>
              <a:t>Presas</a:t>
            </a:r>
          </a:p>
          <a:p>
            <a:endParaRPr lang="pt-PT" sz="13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7F229-8EA8-46BC-9629-CC575126A5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890" y="1692322"/>
            <a:ext cx="3450070" cy="516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1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73209-8AF5-4D4E-9407-70CE5694A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076" y="1988341"/>
            <a:ext cx="6659650" cy="393119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Not tailoring your message to your audience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C000"/>
                </a:solidFill>
              </a:rPr>
              <a:t>Eye dart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C000"/>
                </a:solidFill>
              </a:rPr>
              <a:t>Distracting mannerisms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C000"/>
                </a:solidFill>
              </a:rPr>
              <a:t>Not rehearsing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Low energy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Data dumping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Not inspiring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C000"/>
                </a:solidFill>
              </a:rPr>
              <a:t>Lack of pauses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Not crafting a powerful opening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Ending with Q&amp;A </a:t>
            </a:r>
            <a:r>
              <a:rPr lang="en-US" sz="1200" dirty="0"/>
              <a:t>…ok, but debatable…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C50E14-5C58-4805-ACC2-3335ADD9A326}"/>
              </a:ext>
            </a:extLst>
          </p:cNvPr>
          <p:cNvSpPr txBox="1"/>
          <p:nvPr/>
        </p:nvSpPr>
        <p:spPr>
          <a:xfrm>
            <a:off x="1997243" y="6356320"/>
            <a:ext cx="751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https://www.businessinsider.com/10-public-speaking-habits-to-avoid-2014-6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44D8D96-D4C8-4573-8758-5203C97D6B09}"/>
              </a:ext>
            </a:extLst>
          </p:cNvPr>
          <p:cNvSpPr txBox="1">
            <a:spLocks/>
          </p:cNvSpPr>
          <p:nvPr/>
        </p:nvSpPr>
        <p:spPr bwMode="black">
          <a:xfrm>
            <a:off x="300789" y="142697"/>
            <a:ext cx="8542421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Public Speaking Habits To Avoid At All Costs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956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B395D-7DBC-4E8A-8838-AD9F39117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445" y="0"/>
            <a:ext cx="6187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85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1" y="895007"/>
            <a:ext cx="546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IBM: um exemplo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7771" y="1924662"/>
            <a:ext cx="8602112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O modelo simula a dinâmica populacional de 3 espécies, durante 50 anos, numa malha espacial de 2D</a:t>
            </a:r>
          </a:p>
          <a:p>
            <a:endParaRPr lang="pt-PT" sz="2400" dirty="0"/>
          </a:p>
          <a:p>
            <a:r>
              <a:rPr lang="pt-PT" sz="2400" dirty="0"/>
              <a:t>Crescimento, mortalidade e movimento calculados a cada hora</a:t>
            </a:r>
          </a:p>
          <a:p>
            <a:endParaRPr lang="pt-PT" sz="2400" dirty="0"/>
          </a:p>
          <a:p>
            <a:r>
              <a:rPr lang="pt-PT" sz="2400" dirty="0"/>
              <a:t>As 3 espécies competem por alimento; incluídos 2 predadores no modelo</a:t>
            </a:r>
          </a:p>
          <a:p>
            <a:endParaRPr lang="pt-PT" sz="2400" dirty="0"/>
          </a:p>
          <a:p>
            <a:r>
              <a:rPr lang="pt-PT" sz="2400" dirty="0"/>
              <a:t>1 das espécies era considerada dominante na apropriação de recursos</a:t>
            </a:r>
          </a:p>
          <a:p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1426025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1" y="895007"/>
            <a:ext cx="546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IBM: um exemplo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42" y="2000042"/>
            <a:ext cx="5281913" cy="2733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944" y="1455198"/>
            <a:ext cx="860211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Ambiente</a:t>
            </a:r>
          </a:p>
          <a:p>
            <a:endParaRPr lang="pt-PT" sz="13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923" y="1455199"/>
            <a:ext cx="3435618" cy="5305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97166" y="5344409"/>
            <a:ext cx="535957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dirty="0"/>
              <a:t>Parâmetros spp.</a:t>
            </a:r>
          </a:p>
          <a:p>
            <a:pPr algn="r"/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2964337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1" y="895007"/>
            <a:ext cx="546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IBM: um exemplo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90" y="2303394"/>
            <a:ext cx="8048531" cy="3427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9647" y="1788158"/>
            <a:ext cx="535957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dirty="0"/>
              <a:t>Parâmetros spp.</a:t>
            </a:r>
          </a:p>
          <a:p>
            <a:pPr algn="r"/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437600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1" y="895007"/>
            <a:ext cx="546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IBM: um exemplo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900" y="1535757"/>
            <a:ext cx="53595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Equações</a:t>
            </a:r>
          </a:p>
          <a:p>
            <a:endParaRPr lang="pt-PT" sz="2400" dirty="0"/>
          </a:p>
          <a:p>
            <a:r>
              <a:rPr lang="pt-PT" sz="1500" dirty="0"/>
              <a:t>Abundância presas</a:t>
            </a:r>
          </a:p>
          <a:p>
            <a:endParaRPr lang="pt-PT" sz="1500" dirty="0"/>
          </a:p>
          <a:p>
            <a:endParaRPr lang="pt-PT" sz="1500" dirty="0"/>
          </a:p>
          <a:p>
            <a:endParaRPr lang="pt-PT" sz="1500" dirty="0"/>
          </a:p>
          <a:p>
            <a:endParaRPr lang="pt-PT" sz="1500" dirty="0"/>
          </a:p>
          <a:p>
            <a:r>
              <a:rPr lang="pt-PT" sz="1500" dirty="0"/>
              <a:t>Crescimento em peso das espécies de interesse</a:t>
            </a:r>
          </a:p>
          <a:p>
            <a:endParaRPr lang="pt-PT" sz="1500" dirty="0"/>
          </a:p>
          <a:p>
            <a:endParaRPr lang="pt-PT" sz="1500" dirty="0"/>
          </a:p>
          <a:p>
            <a:endParaRPr lang="pt-PT" sz="1500" dirty="0"/>
          </a:p>
          <a:p>
            <a:r>
              <a:rPr lang="pt-PT" sz="1500" dirty="0"/>
              <a:t>Consumo de alimento</a:t>
            </a:r>
          </a:p>
          <a:p>
            <a:endParaRPr lang="pt-PT" sz="1500" dirty="0"/>
          </a:p>
          <a:p>
            <a:endParaRPr lang="pt-PT" sz="1500" dirty="0"/>
          </a:p>
          <a:p>
            <a:endParaRPr lang="pt-PT" sz="1500" dirty="0"/>
          </a:p>
          <a:p>
            <a:endParaRPr lang="pt-PT" sz="1350" dirty="0"/>
          </a:p>
          <a:p>
            <a:endParaRPr lang="pt-PT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46143" y="2490199"/>
                <a:ext cx="6510131" cy="545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pt-PT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+ 2.0∙</m:t>
                    </m:r>
                    <m:sSub>
                      <m:sSubPr>
                        <m:ctrlPr>
                          <a:rPr lang="pt-PT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pt-PT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pt-PT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 </m:t>
                        </m:r>
                        <m:f>
                          <m:fPr>
                            <m:type m:val="lin"/>
                            <m:ctrlPr>
                              <a:rPr lang="pt-PT" sz="135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PT" sz="135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5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35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sz="135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135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  <m:r>
                                  <a:rPr lang="en-US" sz="135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135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pt-PT" sz="135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35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135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pt-PT" sz="135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5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sub>
                                <m:r>
                                  <a:rPr lang="en-US" sz="135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</m:t>
                    </m:r>
                    <m:nary>
                      <m:naryPr>
                        <m:chr m:val="∑"/>
                        <m:limLoc m:val="undOvr"/>
                        <m:ctrlPr>
                          <a:rPr lang="pt-PT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𝑛𝑓𝑖𝑠h</m:t>
                        </m:r>
                      </m:sup>
                      <m:e>
                        <m:sSub>
                          <m:sSubPr>
                            <m:ctrlPr>
                              <a:rPr lang="pt-PT" sz="135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pt-PT" sz="135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𝑤𝑜𝑟𝑡h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𝐴𝑟𝑒𝑎</m:t>
                        </m:r>
                      </m:e>
                    </m:nary>
                  </m:oMath>
                </a14:m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(1)</a:t>
                </a:r>
                <a:endParaRPr lang="pt-PT" sz="12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143" y="2490199"/>
                <a:ext cx="6510131" cy="545086"/>
              </a:xfrm>
              <a:prstGeom prst="rect">
                <a:avLst/>
              </a:prstGeom>
              <a:blipFill>
                <a:blip r:embed="rId2"/>
                <a:stretch>
                  <a:fillRect t="-16667" b="-8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93964" y="3492855"/>
                <a:ext cx="4247958" cy="762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pt-PT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d>
                      <m:dPr>
                        <m:begChr m:val="["/>
                        <m:endChr m:val="]"/>
                        <m:ctrlPr>
                          <a:rPr lang="pt-PT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sz="135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135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–</m:t>
                            </m:r>
                            <m:r>
                              <a:rPr lang="en-US" sz="135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𝐸𝑥</m:t>
                            </m:r>
                            <m:r>
                              <a:rPr lang="en-US" sz="135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35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r>
                              <a:rPr lang="en-US" sz="135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35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∙ </m:t>
                        </m:r>
                        <m:f>
                          <m:fPr>
                            <m:ctrlPr>
                              <a:rPr lang="pt-PT" sz="135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PT" sz="135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5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35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𝑝𝑟𝑒𝑦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PT" sz="135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5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35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𝑓𝑖𝑠h</m:t>
                                </m:r>
                              </m:sub>
                            </m:sSub>
                          </m:den>
                        </m:f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∙ </m:t>
                    </m:r>
                    <m:sSub>
                      <m:sSubPr>
                        <m:ctrlPr>
                          <a:rPr lang="pt-PT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	(2)</a:t>
                </a:r>
                <a:endParaRPr lang="pt-PT" sz="12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964" y="3492855"/>
                <a:ext cx="4247958" cy="762709"/>
              </a:xfrm>
              <a:prstGeom prst="rect">
                <a:avLst/>
              </a:prstGeom>
              <a:blipFill>
                <a:blip r:embed="rId3"/>
                <a:stretch>
                  <a:fillRect r="-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5619" y="5125337"/>
                <a:ext cx="2623539" cy="326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pt-PT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35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sz="135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pt-PT" sz="135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PT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35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PT" sz="135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pt-PT" sz="1350">
                              <a:latin typeface="Cambria Math" panose="02040503050406030204" pitchFamily="18" charset="0"/>
                            </a:rPr>
                            <m:t>∙ </m:t>
                          </m:r>
                          <m:sSup>
                            <m:sSupPr>
                              <m:ctrlPr>
                                <a:rPr lang="pt-PT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135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sup>
                          </m:sSup>
                          <m:r>
                            <a:rPr lang="pt-PT" sz="1350">
                              <a:latin typeface="Cambria Math" panose="02040503050406030204" pitchFamily="18" charset="0"/>
                            </a:rPr>
                            <m:t> ∙</m:t>
                          </m:r>
                          <m:r>
                            <a:rPr lang="pt-PT" sz="135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135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pt-PT" sz="1350">
                              <a:latin typeface="Cambria Math" panose="02040503050406030204" pitchFamily="18" charset="0"/>
                            </a:rPr>
                            <m:t>        (3</m:t>
                          </m:r>
                        </m:e>
                      </m:d>
                    </m:oMath>
                  </m:oMathPara>
                </a14:m>
                <a:endParaRPr lang="pt-PT" sz="135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19" y="5125337"/>
                <a:ext cx="2623539" cy="326884"/>
              </a:xfrm>
              <a:prstGeom prst="rect">
                <a:avLst/>
              </a:prstGeom>
              <a:blipFill>
                <a:blip r:embed="rId4"/>
                <a:stretch>
                  <a:fillRect t="-139623" r="-18605" b="-2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66320" y="4817709"/>
                <a:ext cx="2682914" cy="1110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PT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∙ </m:t>
                          </m:r>
                          <m:f>
                            <m:fPr>
                              <m:ctrlPr>
                                <a:rPr lang="pt-PT" sz="13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 + 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pt-PT" sz="135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PT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pt-PT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PT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  <m:r>
                        <a:rPr lang="en-US" sz="135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t-PT" sz="1350" i="1">
                          <a:latin typeface="Cambria Math" panose="02040503050406030204" pitchFamily="18" charset="0"/>
                        </a:rPr>
                        <m:t> (4)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         </m:t>
                      </m:r>
                    </m:oMath>
                  </m:oMathPara>
                </a14:m>
                <a:endParaRPr lang="pt-PT" sz="1350" dirty="0"/>
              </a:p>
              <a:p>
                <a:endParaRPr lang="pt-PT" sz="135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20" y="4817709"/>
                <a:ext cx="2682914" cy="11108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14909" y="4878167"/>
                <a:ext cx="1545295" cy="702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35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sz="135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t-PT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PT" sz="135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PT" sz="135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sz="135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sSub>
                            <m:sSubPr>
                              <m:ctrlPr>
                                <a:rPr lang="pt-PT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35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d>
                                <m:dPr>
                                  <m:begChr m:val=""/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pt-PT" sz="1350">
                                      <a:latin typeface="Cambria Math" panose="02040503050406030204" pitchFamily="18" charset="0"/>
                                    </a:rPr>
                                    <m:t>            (5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</m:oMath>
                  </m:oMathPara>
                </a14:m>
                <a:endParaRPr lang="pt-PT" sz="135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909" y="4878167"/>
                <a:ext cx="1545295" cy="7029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337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561" y="1645087"/>
            <a:ext cx="53595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Equações</a:t>
            </a:r>
          </a:p>
          <a:p>
            <a:endParaRPr lang="pt-PT" sz="2400" dirty="0"/>
          </a:p>
          <a:p>
            <a:r>
              <a:rPr lang="pt-PT" sz="1500" dirty="0"/>
              <a:t>Excreção</a:t>
            </a:r>
          </a:p>
          <a:p>
            <a:endParaRPr lang="pt-PT" sz="1500" dirty="0"/>
          </a:p>
          <a:p>
            <a:endParaRPr lang="pt-PT" sz="1500" dirty="0"/>
          </a:p>
          <a:p>
            <a:endParaRPr lang="pt-PT" sz="1500" dirty="0"/>
          </a:p>
          <a:p>
            <a:endParaRPr lang="pt-PT" sz="1500" dirty="0"/>
          </a:p>
          <a:p>
            <a:endParaRPr lang="pt-PT" sz="1500" dirty="0"/>
          </a:p>
          <a:p>
            <a:r>
              <a:rPr lang="pt-PT" sz="1500" dirty="0"/>
              <a:t>Respiração e coeficiente oxi-calórico</a:t>
            </a:r>
          </a:p>
          <a:p>
            <a:endParaRPr lang="pt-PT" sz="1500" dirty="0"/>
          </a:p>
          <a:p>
            <a:endParaRPr lang="pt-PT" sz="1500" dirty="0"/>
          </a:p>
          <a:p>
            <a:endParaRPr lang="pt-PT" sz="1500" dirty="0"/>
          </a:p>
          <a:p>
            <a:endParaRPr lang="pt-PT" sz="1500" dirty="0"/>
          </a:p>
          <a:p>
            <a:r>
              <a:rPr lang="pt-PT" sz="1500" dirty="0"/>
              <a:t>Movimento dos peixes</a:t>
            </a:r>
          </a:p>
          <a:p>
            <a:endParaRPr lang="pt-PT" sz="1500" dirty="0"/>
          </a:p>
          <a:p>
            <a:endParaRPr lang="pt-PT" sz="1500" dirty="0"/>
          </a:p>
          <a:p>
            <a:endParaRPr lang="pt-PT" sz="1500" dirty="0"/>
          </a:p>
          <a:p>
            <a:endParaRPr lang="pt-PT" sz="1350" dirty="0"/>
          </a:p>
          <a:p>
            <a:endParaRPr lang="pt-PT" sz="1350" dirty="0"/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1" y="895007"/>
            <a:ext cx="546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IBM: um exemplo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13112" y="2838385"/>
                <a:ext cx="3483774" cy="422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∙ </m:t>
                          </m:r>
                          <m:sSup>
                            <m:sSupPr>
                              <m:ctrlPr>
                                <a:rPr lang="pt-PT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∙ </m:t>
                          </m:r>
                          <m:sSup>
                            <m:sSupPr>
                              <m:ctrlPr>
                                <a:rPr lang="pt-PT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b>
                              </m:s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 ∙ </m:t>
                              </m:r>
                              <m:f>
                                <m:f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PT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135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pt-PT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350" i="1">
                          <a:latin typeface="Cambria Math" panose="02040503050406030204" pitchFamily="18" charset="0"/>
                        </a:rPr>
                        <m:t>        (7)</m:t>
                      </m:r>
                    </m:oMath>
                  </m:oMathPara>
                </a14:m>
                <a:endParaRPr lang="pt-PT" sz="135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112" y="2838385"/>
                <a:ext cx="3483774" cy="422039"/>
              </a:xfrm>
              <a:prstGeom prst="rect">
                <a:avLst/>
              </a:prstGeom>
              <a:blipFill>
                <a:blip r:embed="rId2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89407" y="2733524"/>
                <a:ext cx="2560124" cy="631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35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PT" sz="135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sz="13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 ∙ </m:t>
                              </m:r>
                              <m:sSup>
                                <m:sSup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pt-PT" sz="135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pt-PT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135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pt-PT" sz="135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∙ </m:t>
                              </m:r>
                              <m:sSup>
                                <m:sSup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pt-PT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135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pt-PT" sz="135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pt-PT" sz="1350">
                                      <a:latin typeface="Cambria Math" panose="02040503050406030204" pitchFamily="18" charset="0"/>
                                    </a:rPr>
                                    <m:t>∙ </m:t>
                                  </m:r>
                                  <m:f>
                                    <m:fPr>
                                      <m:ctrlPr>
                                        <a:rPr lang="pt-PT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sz="135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PT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135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pt-PT" sz="1350" i="1">
                                              <a:latin typeface="Cambria Math" panose="02040503050406030204" pitchFamily="18" charset="0"/>
                                            </a:rPr>
                                            <m:t>𝑚𝑎𝑥</m:t>
                                          </m:r>
                                        </m:sub>
                                      </m:sSub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den>
                          </m:f>
                        </m:e>
                      </m:d>
                      <m:r>
                        <a:rPr lang="pt-PT" sz="1350">
                          <a:latin typeface="Cambria Math" panose="02040503050406030204" pitchFamily="18" charset="0"/>
                        </a:rPr>
                        <m:t> (6) </m:t>
                      </m:r>
                    </m:oMath>
                  </m:oMathPara>
                </a14:m>
                <a:endParaRPr lang="pt-PT" sz="135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07" y="2733524"/>
                <a:ext cx="2560124" cy="6317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522474" y="2587497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(8)</m:t>
                      </m:r>
                    </m:oMath>
                  </m:oMathPara>
                </a14:m>
                <a:endParaRPr lang="pt-PT" sz="12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pt-PT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35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(9)</m:t>
                      </m:r>
                    </m:oMath>
                  </m:oMathPara>
                </a14:m>
                <a:endParaRPr lang="pt-PT" sz="12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474" y="2587497"/>
                <a:ext cx="4572000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71699" y="4265330"/>
                <a:ext cx="3328155" cy="326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pt-PT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35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PT" sz="135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PT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35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PT" sz="135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pt-PT" sz="1350">
                              <a:latin typeface="Cambria Math" panose="02040503050406030204" pitchFamily="18" charset="0"/>
                            </a:rPr>
                            <m:t>∗ </m:t>
                          </m:r>
                          <m:sSup>
                            <m:sSupPr>
                              <m:ctrlPr>
                                <a:rPr lang="pt-PT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135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sup>
                          </m:sSup>
                          <m:r>
                            <a:rPr lang="pt-PT" sz="135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pt-PT" sz="135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PT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135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pt-PT" sz="135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pt-PT" sz="1350" i="1">
                              <a:latin typeface="Cambria Math" panose="02040503050406030204" pitchFamily="18" charset="0"/>
                            </a:rPr>
                            <m:t>𝑎𝑐𝑡</m:t>
                          </m:r>
                          <m:r>
                            <a:rPr lang="pt-PT" sz="135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pt-PT" sz="1350" i="1">
                              <a:latin typeface="Cambria Math" panose="02040503050406030204" pitchFamily="18" charset="0"/>
                            </a:rPr>
                            <m:t>𝑜𝑐𝑐</m:t>
                          </m:r>
                          <m:r>
                            <a:rPr lang="pt-PT" sz="1350">
                              <a:latin typeface="Cambria Math" panose="02040503050406030204" pitchFamily="18" charset="0"/>
                            </a:rPr>
                            <m:t>     (10</m:t>
                          </m:r>
                        </m:e>
                      </m:d>
                    </m:oMath>
                  </m:oMathPara>
                </a14:m>
                <a:endParaRPr lang="pt-PT" sz="135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99" y="4265330"/>
                <a:ext cx="3328155" cy="326884"/>
              </a:xfrm>
              <a:prstGeom prst="rect">
                <a:avLst/>
              </a:prstGeom>
              <a:blipFill>
                <a:blip r:embed="rId5"/>
                <a:stretch>
                  <a:fillRect t="-139623" r="-14652" b="-2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528525" y="4162148"/>
                <a:ext cx="3979371" cy="711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𝑜𝑐𝑐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13569 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𝑗𝑜𝑢𝑙𝑒𝑠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𝑜𝑥𝑦𝑔𝑒𝑛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∗ 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𝑓𝑖𝑠h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𝑗𝑜𝑢𝑙𝑒𝑠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𝑓𝑖𝑠h</m:t>
                            </m:r>
                          </m:den>
                        </m:f>
                      </m:den>
                    </m:f>
                  </m:oMath>
                </a14:m>
                <a:r>
                  <a:rPr lang="pt-PT" dirty="0"/>
                  <a:t>  </a:t>
                </a:r>
                <a:r>
                  <a:rPr lang="pt-PT" sz="1200" dirty="0"/>
                  <a:t>(11)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525" y="4162148"/>
                <a:ext cx="3979371" cy="711541"/>
              </a:xfrm>
              <a:prstGeom prst="rect">
                <a:avLst/>
              </a:prstGeom>
              <a:blipFill>
                <a:blip r:embed="rId6"/>
                <a:stretch>
                  <a:fillRect l="-153" t="-8621" b="-4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77667" y="5331769"/>
                <a:ext cx="2215543" cy="462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135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pt-PT" sz="135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PT" sz="135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sz="135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13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sz="135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pt-PT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t-PT" sz="13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sz="135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p>
                                        <m:r>
                                          <a:rPr lang="pt-PT" sz="135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  <m:r>
                                      <a:rPr lang="pt-PT" sz="1350">
                                        <a:latin typeface="Cambria Math" panose="02040503050406030204" pitchFamily="18" charset="0"/>
                                      </a:rPr>
                                      <m:t>− </m:t>
                                    </m:r>
                                    <m:sSub>
                                      <m:sSubPr>
                                        <m:ctrlPr>
                                          <a:rPr lang="pt-PT" sz="13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135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pt-PT" sz="135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pt-PT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t-PT" sz="13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sz="135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pt-PT" sz="135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  <m:r>
                                      <a:rPr lang="pt-PT" sz="1350">
                                        <a:latin typeface="Cambria Math" panose="02040503050406030204" pitchFamily="18" charset="0"/>
                                      </a:rPr>
                                      <m:t>− </m:t>
                                    </m:r>
                                    <m:sSub>
                                      <m:sSubPr>
                                        <m:ctrlPr>
                                          <a:rPr lang="pt-PT" sz="13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135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135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  <m:r>
                      <a:rPr lang="pt-PT" sz="1350">
                        <a:latin typeface="Cambria Math" panose="02040503050406030204" pitchFamily="18" charset="0"/>
                      </a:rPr>
                      <m:t>      (12</m:t>
                    </m:r>
                  </m:oMath>
                </a14:m>
                <a:r>
                  <a:rPr lang="pt-PT" sz="1350" dirty="0"/>
                  <a:t>)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67" y="5331769"/>
                <a:ext cx="2215543" cy="4621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56651" y="5135020"/>
                <a:ext cx="4689617" cy="86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35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PT" sz="135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pt-PT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13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pt-PT" sz="135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 – </m:t>
                              </m:r>
                              <m:r>
                                <a:rPr lang="pt-PT" sz="135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pt-PT" sz="1350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 &gt;0 </m:t>
                              </m:r>
                              <m:r>
                                <a:rPr lang="pt-PT" sz="1350" i="1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pt-PT" sz="135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a:rPr lang="pt-PT" sz="135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pt-PT" sz="1350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 &lt;0 </m:t>
                              </m:r>
                              <m:r>
                                <a:rPr lang="pt-PT" sz="1350" i="1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 &lt;0</m:t>
                              </m:r>
                            </m:e>
                            <m:e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&amp;2</m:t>
                              </m:r>
                              <m:r>
                                <a:rPr lang="pt-PT" sz="135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pt-PT" sz="135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pt-PT" sz="1350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PT" sz="135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&lt;0 </m:t>
                              </m:r>
                              <m:r>
                                <a:rPr lang="pt-PT" sz="1350" i="1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pt-PT" sz="135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135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PT" sz="135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pt-PT" sz="135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  <m:r>
                        <a:rPr lang="pt-PT" sz="1350">
                          <a:latin typeface="Cambria Math" panose="02040503050406030204" pitchFamily="18" charset="0"/>
                        </a:rPr>
                        <m:t>            (13)</m:t>
                      </m:r>
                    </m:oMath>
                  </m:oMathPara>
                </a14:m>
                <a:endParaRPr lang="pt-PT" sz="135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651" y="5135020"/>
                <a:ext cx="4689617" cy="8616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394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1" y="895007"/>
            <a:ext cx="546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IBM: um exemplo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900" y="1535757"/>
            <a:ext cx="53595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Equações</a:t>
            </a:r>
          </a:p>
          <a:p>
            <a:endParaRPr lang="pt-PT" sz="2400" dirty="0"/>
          </a:p>
          <a:p>
            <a:r>
              <a:rPr lang="pt-PT" sz="1500" dirty="0"/>
              <a:t>Movimento dos peixes</a:t>
            </a:r>
          </a:p>
          <a:p>
            <a:endParaRPr lang="pt-PT" sz="1500" dirty="0"/>
          </a:p>
          <a:p>
            <a:endParaRPr lang="pt-PT" sz="1500" dirty="0"/>
          </a:p>
          <a:p>
            <a:endParaRPr lang="pt-PT" sz="1500" dirty="0"/>
          </a:p>
          <a:p>
            <a:endParaRPr lang="pt-PT" sz="1500" dirty="0"/>
          </a:p>
          <a:p>
            <a:endParaRPr lang="pt-PT" sz="1350" dirty="0"/>
          </a:p>
          <a:p>
            <a:endParaRPr lang="pt-PT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09531" y="2895991"/>
                <a:ext cx="4572000" cy="18422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PT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135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𝑑𝑖𝑠𝑡𝑎𝑛𝑐𝑒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𝑟𝑎𝑛𝑣</m:t>
                              </m:r>
                            </m:e>
                          </m:d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𝑑𝑖𝑠𝑡𝑎𝑛𝑐𝑒</m:t>
                          </m:r>
                        </m:e>
                      </m:d>
                      <m:r>
                        <a:rPr lang="en-US" sz="135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pt-PT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35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(14)</m:t>
                      </m:r>
                    </m:oMath>
                  </m:oMathPara>
                </a14:m>
                <a:endParaRPr lang="pt-PT" sz="12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PT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135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𝑑𝑖𝑠𝑡𝑎𝑛𝑐𝑒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𝑟𝑎𝑛𝑣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𝑑𝑖𝑠𝑡𝑎𝑛𝑐𝑒</m:t>
                          </m:r>
                        </m:e>
                      </m:d>
                      <m:r>
                        <a:rPr lang="en-US" sz="135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∙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PT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35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(15)</m:t>
                      </m:r>
                    </m:oMath>
                  </m:oMathPara>
                </a14:m>
                <a:endParaRPr lang="pt-PT" sz="12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531" y="2895991"/>
                <a:ext cx="4572000" cy="18422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020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1" y="895007"/>
            <a:ext cx="546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IBM: um exemplo</a:t>
            </a:r>
          </a:p>
        </p:txBody>
      </p:sp>
      <p:pic>
        <p:nvPicPr>
          <p:cNvPr id="6" name="Picture 2" descr="http://www.freshfromflorida.com/content/download/17333/273703/redsnapper_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51" y="1822688"/>
            <a:ext cx="2318406" cy="12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fishesoftexas.org/media/attachments/taxa/images/web/45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518" y="3321697"/>
            <a:ext cx="2318639" cy="122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championbass.com/encyclopedia/images/pinfi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325" y="5008349"/>
            <a:ext cx="2156792" cy="11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7893" y="1671544"/>
            <a:ext cx="535957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Calibração</a:t>
            </a:r>
          </a:p>
          <a:p>
            <a:endParaRPr lang="pt-PT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DDC4BF-7516-4747-A343-9B30ACA1F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140" y="1641239"/>
            <a:ext cx="2816037" cy="517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74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1" y="895007"/>
            <a:ext cx="546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IBM: um exemplo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867" y="1550665"/>
            <a:ext cx="535957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Calibração</a:t>
            </a:r>
          </a:p>
          <a:p>
            <a:endParaRPr lang="pt-PT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02B66-AB16-467C-B8E6-11A9395AC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87" y="2090100"/>
            <a:ext cx="7274257" cy="456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95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1" y="895007"/>
            <a:ext cx="546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IBM: um exemplo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DF4EC-E7E7-405A-97A9-528A2C47F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261" y="1924661"/>
            <a:ext cx="7257739" cy="4933326"/>
          </a:xfrm>
          <a:prstGeom prst="rect">
            <a:avLst/>
          </a:prstGeom>
        </p:spPr>
      </p:pic>
      <p:pic>
        <p:nvPicPr>
          <p:cNvPr id="6" name="Picture 2" descr="http://www.freshfromflorida.com/content/download/17333/273703/redsnapper_h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0" y="1686247"/>
            <a:ext cx="2318406" cy="12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42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270A-3DE5-4C39-9528-4D16E486A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230765"/>
            <a:ext cx="5937755" cy="1188720"/>
          </a:xfrm>
        </p:spPr>
        <p:txBody>
          <a:bodyPr/>
          <a:lstStyle/>
          <a:p>
            <a:r>
              <a:rPr lang="en-US" dirty="0"/>
              <a:t>RESOURCES ADDED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4753E6-6C96-4B6A-9E1E-442BDFCE4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8553" y="1673734"/>
            <a:ext cx="7046892" cy="48933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698858-7C24-49D6-AB3D-FBFCB841D6B2}"/>
              </a:ext>
            </a:extLst>
          </p:cNvPr>
          <p:cNvSpPr/>
          <p:nvPr/>
        </p:nvSpPr>
        <p:spPr>
          <a:xfrm>
            <a:off x="1603122" y="4788568"/>
            <a:ext cx="2259015" cy="1058779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7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1" y="895007"/>
            <a:ext cx="546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IBM: um exemplo</a:t>
            </a:r>
          </a:p>
        </p:txBody>
      </p:sp>
      <p:pic>
        <p:nvPicPr>
          <p:cNvPr id="6" name="Picture 2" descr="http://www.freshfromflorida.com/content/download/17333/273703/redsnapper_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534" y="5420437"/>
            <a:ext cx="2318406" cy="12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E1AC6E-D9C3-480A-ADBD-5140973B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83" y="1581851"/>
            <a:ext cx="4336117" cy="25881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0D8F1D-3821-46B1-9B1A-EAF6EB791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698" y="1589722"/>
            <a:ext cx="4336118" cy="2580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8A03F8-604D-4883-B34C-038DA3BFF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507" y="4240438"/>
            <a:ext cx="3353919" cy="261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067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945293-E921-4A84-A740-F8CAAEF49695}"/>
              </a:ext>
            </a:extLst>
          </p:cNvPr>
          <p:cNvSpPr/>
          <p:nvPr/>
        </p:nvSpPr>
        <p:spPr>
          <a:xfrm>
            <a:off x="559559" y="666648"/>
            <a:ext cx="84479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GulliverRM"/>
              </a:rPr>
              <a:t>Our results showed that increasing the number</a:t>
            </a:r>
          </a:p>
          <a:p>
            <a:r>
              <a:rPr lang="en-US" sz="2800" dirty="0">
                <a:latin typeface="GulliverRM"/>
              </a:rPr>
              <a:t>of reefs generally produced higher biomass, but at the cost of slower growth, and smaller individuals.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5598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2192" y="2148290"/>
            <a:ext cx="79168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Permitem contemplar comportamentos individuais.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Integram a capacidade de adaptação e de aprendizagem dos indivíduos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Incorporam alterações ao ambiente e seus efeitos nos indivíduos e nas interacções entre elementos do sistema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2" y="895007"/>
            <a:ext cx="4346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Potencialidades dos modelos IBM</a:t>
            </a:r>
          </a:p>
        </p:txBody>
      </p:sp>
    </p:spTree>
    <p:extLst>
      <p:ext uri="{BB962C8B-B14F-4D97-AF65-F5344CB8AC3E}">
        <p14:creationId xmlns:p14="http://schemas.microsoft.com/office/powerpoint/2010/main" val="20794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288" y="1651334"/>
            <a:ext cx="79168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Parametrização</a:t>
            </a:r>
            <a:r>
              <a:rPr lang="en-US" sz="24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Necessita</a:t>
            </a:r>
            <a:r>
              <a:rPr lang="en-US" sz="2400" dirty="0"/>
              <a:t> de dados </a:t>
            </a:r>
            <a:r>
              <a:rPr lang="en-US" sz="2400" dirty="0" err="1"/>
              <a:t>diferenciados</a:t>
            </a:r>
            <a:r>
              <a:rPr lang="en-US" sz="2400" dirty="0"/>
              <a:t> para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indivíduo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r>
              <a:rPr lang="en-US" sz="2400" dirty="0"/>
              <a:t> se </a:t>
            </a:r>
            <a:r>
              <a:rPr lang="en-US" sz="2400" dirty="0" err="1"/>
              <a:t>enquadra</a:t>
            </a:r>
            <a:r>
              <a:rPr lang="en-US" sz="2400" dirty="0"/>
              <a:t> </a:t>
            </a:r>
            <a:r>
              <a:rPr lang="en-US" sz="2400" dirty="0" err="1"/>
              <a:t>formalmente</a:t>
            </a:r>
            <a:r>
              <a:rPr lang="en-US" sz="2400" dirty="0"/>
              <a:t> dentro dos IBM.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Geralmente</a:t>
            </a:r>
            <a:r>
              <a:rPr lang="en-US" sz="2400" dirty="0"/>
              <a:t>, é </a:t>
            </a:r>
            <a:r>
              <a:rPr lang="en-US" sz="2400" dirty="0" err="1"/>
              <a:t>possível</a:t>
            </a:r>
            <a:r>
              <a:rPr lang="en-US" sz="2400" dirty="0"/>
              <a:t> </a:t>
            </a:r>
            <a:r>
              <a:rPr lang="en-US" sz="2400" dirty="0" err="1"/>
              <a:t>contornar</a:t>
            </a:r>
            <a:r>
              <a:rPr lang="en-US" sz="2400" dirty="0"/>
              <a:t> </a:t>
            </a:r>
            <a:r>
              <a:rPr lang="en-US" sz="2400" dirty="0" err="1"/>
              <a:t>esta</a:t>
            </a:r>
            <a:r>
              <a:rPr lang="en-US" sz="2400" dirty="0"/>
              <a:t> </a:t>
            </a:r>
            <a:r>
              <a:rPr lang="en-US" sz="2400" dirty="0" err="1"/>
              <a:t>limitação</a:t>
            </a:r>
            <a:r>
              <a:rPr lang="en-US" sz="2400" dirty="0"/>
              <a:t> </a:t>
            </a:r>
            <a:r>
              <a:rPr lang="en-US" sz="2400" dirty="0" err="1"/>
              <a:t>gerando</a:t>
            </a:r>
            <a:r>
              <a:rPr lang="en-US" sz="2400" dirty="0"/>
              <a:t> </a:t>
            </a:r>
            <a:r>
              <a:rPr lang="en-US" sz="2400" dirty="0" err="1"/>
              <a:t>alguma</a:t>
            </a:r>
            <a:r>
              <a:rPr lang="en-US" sz="2400" dirty="0"/>
              <a:t> </a:t>
            </a:r>
            <a:r>
              <a:rPr lang="en-US" sz="2400" dirty="0" err="1"/>
              <a:t>variabilidade</a:t>
            </a:r>
            <a:r>
              <a:rPr lang="en-US" sz="2400" dirty="0"/>
              <a:t>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parâmetros</a:t>
            </a:r>
            <a:r>
              <a:rPr lang="en-US" sz="2400" dirty="0"/>
              <a:t> a </a:t>
            </a:r>
            <a:r>
              <a:rPr lang="en-US" sz="2400" dirty="0" err="1"/>
              <a:t>partir</a:t>
            </a:r>
            <a:r>
              <a:rPr lang="en-US" sz="2400" dirty="0"/>
              <a:t> de dados </a:t>
            </a:r>
            <a:r>
              <a:rPr lang="en-US" sz="2400" dirty="0" err="1"/>
              <a:t>empíricos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Acresce</a:t>
            </a:r>
            <a:r>
              <a:rPr lang="en-US" sz="2400" dirty="0"/>
              <a:t> que </a:t>
            </a:r>
            <a:r>
              <a:rPr lang="en-US" sz="2400" dirty="0" err="1"/>
              <a:t>estes</a:t>
            </a:r>
            <a:r>
              <a:rPr lang="en-US" sz="2400" dirty="0"/>
              <a:t> </a:t>
            </a:r>
            <a:r>
              <a:rPr lang="en-US" sz="2400" dirty="0" err="1"/>
              <a:t>modelos</a:t>
            </a:r>
            <a:r>
              <a:rPr lang="en-US" sz="2400" dirty="0"/>
              <a:t> </a:t>
            </a:r>
            <a:r>
              <a:rPr lang="en-US" sz="2400" dirty="0" err="1"/>
              <a:t>tendem</a:t>
            </a:r>
            <a:r>
              <a:rPr lang="en-US" sz="2400" dirty="0"/>
              <a:t> a </a:t>
            </a:r>
            <a:r>
              <a:rPr lang="en-US" sz="2400" dirty="0" err="1"/>
              <a:t>integrar</a:t>
            </a:r>
            <a:r>
              <a:rPr lang="en-US" sz="2400" dirty="0"/>
              <a:t> </a:t>
            </a:r>
            <a:r>
              <a:rPr lang="en-US" sz="2400" dirty="0" err="1"/>
              <a:t>parâmetros</a:t>
            </a:r>
            <a:r>
              <a:rPr lang="en-US" sz="2400" dirty="0"/>
              <a:t> que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bastante</a:t>
            </a:r>
            <a:r>
              <a:rPr lang="en-US" sz="2400" dirty="0"/>
              <a:t> </a:t>
            </a:r>
            <a:r>
              <a:rPr lang="en-US" sz="2400" dirty="0" err="1"/>
              <a:t>robustos</a:t>
            </a:r>
            <a:r>
              <a:rPr lang="en-US" sz="2400" dirty="0"/>
              <a:t> e, </a:t>
            </a:r>
            <a:r>
              <a:rPr lang="en-US" sz="2400" dirty="0" err="1"/>
              <a:t>consequentemente</a:t>
            </a:r>
            <a:r>
              <a:rPr lang="en-US" sz="2400" dirty="0"/>
              <a:t>, </a:t>
            </a:r>
            <a:r>
              <a:rPr lang="en-US" sz="2400" dirty="0" err="1"/>
              <a:t>não</a:t>
            </a:r>
            <a:r>
              <a:rPr lang="en-US" sz="2400" dirty="0"/>
              <a:t> é </a:t>
            </a:r>
            <a:r>
              <a:rPr lang="en-US" sz="2400" dirty="0" err="1"/>
              <a:t>necessária</a:t>
            </a:r>
            <a:r>
              <a:rPr lang="en-US" sz="2400" dirty="0"/>
              <a:t> </a:t>
            </a:r>
            <a:r>
              <a:rPr lang="en-US" sz="2400" dirty="0" err="1"/>
              <a:t>grande</a:t>
            </a:r>
            <a:r>
              <a:rPr lang="en-US" sz="2400" dirty="0"/>
              <a:t> </a:t>
            </a:r>
            <a:r>
              <a:rPr lang="en-US" sz="2400" dirty="0" err="1"/>
              <a:t>precisão</a:t>
            </a:r>
            <a:r>
              <a:rPr lang="en-US" sz="2400" dirty="0"/>
              <a:t> </a:t>
            </a:r>
            <a:r>
              <a:rPr lang="en-US" sz="2400" dirty="0" err="1"/>
              <a:t>nas</a:t>
            </a:r>
            <a:r>
              <a:rPr lang="en-US" sz="2400" dirty="0"/>
              <a:t> </a:t>
            </a:r>
            <a:r>
              <a:rPr lang="en-US" sz="2400" dirty="0" err="1"/>
              <a:t>estimativas</a:t>
            </a:r>
            <a:r>
              <a:rPr lang="en-US" sz="2400" dirty="0"/>
              <a:t> dos </a:t>
            </a:r>
            <a:r>
              <a:rPr lang="en-US" sz="2400" dirty="0" err="1"/>
              <a:t>parâmetros</a:t>
            </a:r>
            <a:r>
              <a:rPr lang="en-US" sz="2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1" y="895007"/>
            <a:ext cx="3770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Limitações dos modelos IBM</a:t>
            </a:r>
          </a:p>
        </p:txBody>
      </p:sp>
    </p:spTree>
    <p:extLst>
      <p:ext uri="{BB962C8B-B14F-4D97-AF65-F5344CB8AC3E}">
        <p14:creationId xmlns:p14="http://schemas.microsoft.com/office/powerpoint/2010/main" val="175606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288" y="1651334"/>
            <a:ext cx="79168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Capacidade da modelação</a:t>
            </a:r>
          </a:p>
          <a:p>
            <a:r>
              <a:rPr lang="pt-PT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Os IBM têm limitações quanto ao número de indivíduos que os modelos comportam.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Embora existam casos de estudo com muitos milhares de indivíduos, a maioria dos modelos, especialmente os mais complexos, não consegue incorporar mais do algumas centenas ou poucos milhares de indivíduos, o que para algumas populações não é um número realista do </a:t>
            </a:r>
            <a:r>
              <a:rPr lang="pt-PT" sz="2400" dirty="0" err="1"/>
              <a:t>respectivo</a:t>
            </a:r>
            <a:r>
              <a:rPr lang="pt-PT" sz="2400" dirty="0"/>
              <a:t> tamanho.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1" y="895007"/>
            <a:ext cx="3770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Limitações dos modelos IBM</a:t>
            </a:r>
          </a:p>
        </p:txBody>
      </p:sp>
    </p:spTree>
    <p:extLst>
      <p:ext uri="{BB962C8B-B14F-4D97-AF65-F5344CB8AC3E}">
        <p14:creationId xmlns:p14="http://schemas.microsoft.com/office/powerpoint/2010/main" val="207452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288" y="1651334"/>
            <a:ext cx="8380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Conectividade e hierarquia</a:t>
            </a:r>
          </a:p>
          <a:p>
            <a:r>
              <a:rPr lang="pt-PT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Os IBM têm um bom desempenho ao nível da população testada, mas quando se pretende integrar outros modelos e ter uma perspectiva mais abrangente ou de inter-relação com outros sistemas os resultados são, em geral, fracos.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 Esta limitação resulta da incapacidade de ter em conta essas extrapolações, em particular integrando nos modelos a multiplicidade de populações e interacções existentes nesses níveis mais complexos.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1" y="895007"/>
            <a:ext cx="3770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Limitações dos modelos IBM</a:t>
            </a:r>
          </a:p>
        </p:txBody>
      </p:sp>
    </p:spTree>
    <p:extLst>
      <p:ext uri="{BB962C8B-B14F-4D97-AF65-F5344CB8AC3E}">
        <p14:creationId xmlns:p14="http://schemas.microsoft.com/office/powerpoint/2010/main" val="62589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503DA-9F79-4578-81F7-C5A4451B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PREDATOR PREY DATA SENT TO ME PLEASE!</a:t>
            </a:r>
          </a:p>
        </p:txBody>
      </p:sp>
    </p:spTree>
    <p:extLst>
      <p:ext uri="{BB962C8B-B14F-4D97-AF65-F5344CB8AC3E}">
        <p14:creationId xmlns:p14="http://schemas.microsoft.com/office/powerpoint/2010/main" val="368733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D075C-5930-488E-B775-D846CE58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145826"/>
            <a:ext cx="5937755" cy="1188720"/>
          </a:xfrm>
        </p:spPr>
        <p:txBody>
          <a:bodyPr/>
          <a:lstStyle/>
          <a:p>
            <a:r>
              <a:rPr lang="en-US" dirty="0"/>
              <a:t>OUR JOINT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817E2-5D65-4CE3-B993-C05748E58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03" y="1604016"/>
            <a:ext cx="8325134" cy="3101983"/>
          </a:xfrm>
        </p:spPr>
        <p:txBody>
          <a:bodyPr>
            <a:noAutofit/>
          </a:bodyPr>
          <a:lstStyle/>
          <a:p>
            <a:r>
              <a:rPr lang="en-US" sz="2400" dirty="0"/>
              <a:t>Edit link (careful!!!)</a:t>
            </a:r>
            <a:endParaRPr lang="en-US" sz="2400" dirty="0">
              <a:hlinkClick r:id="rId2"/>
            </a:endParaRPr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https://www.overleaf.com/23201422wvvsswfycwbg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View only link (safer if unsure of what you are doing!):</a:t>
            </a:r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https://www.overleaf.com/read/gjpjcwfgdmfq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C91D42-3F69-420F-9E30-A0646AA04FD2}"/>
              </a:ext>
            </a:extLst>
          </p:cNvPr>
          <p:cNvSpPr txBox="1"/>
          <p:nvPr/>
        </p:nvSpPr>
        <p:spPr>
          <a:xfrm>
            <a:off x="368489" y="4410578"/>
            <a:ext cx="9157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Google about: Overleaf, Latex, </a:t>
            </a:r>
            <a:r>
              <a:rPr lang="en-US" sz="2000" dirty="0" err="1"/>
              <a:t>Bibtex</a:t>
            </a:r>
            <a:r>
              <a:rPr lang="en-US" sz="2000" dirty="0"/>
              <a:t>, JABREF (free software to manage references), dryad, Mendeley data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688121-6704-4A96-8A67-1CBB5C8E1E63}"/>
              </a:ext>
            </a:extLst>
          </p:cNvPr>
          <p:cNvSpPr txBox="1">
            <a:spLocks/>
          </p:cNvSpPr>
          <p:nvPr/>
        </p:nvSpPr>
        <p:spPr>
          <a:xfrm>
            <a:off x="1280694" y="5315487"/>
            <a:ext cx="6582612" cy="1274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Author Order:</a:t>
            </a:r>
          </a:p>
          <a:p>
            <a:pPr marL="0" indent="0" algn="ctr">
              <a:buNone/>
            </a:pPr>
            <a:r>
              <a:rPr lang="en-US" sz="2000" dirty="0"/>
              <a:t>TAM senior author, students alphabetically to start,  </a:t>
            </a:r>
          </a:p>
          <a:p>
            <a:pPr marL="0" indent="0" algn="ctr">
              <a:buNone/>
            </a:pPr>
            <a:r>
              <a:rPr lang="en-US" sz="2000" dirty="0"/>
              <a:t>eventually changeable on merit later, TAM as judge?</a:t>
            </a:r>
          </a:p>
        </p:txBody>
      </p:sp>
    </p:spTree>
    <p:extLst>
      <p:ext uri="{BB962C8B-B14F-4D97-AF65-F5344CB8AC3E}">
        <p14:creationId xmlns:p14="http://schemas.microsoft.com/office/powerpoint/2010/main" val="420762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59D3F-F15D-4A40-8372-8E40709F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96" y="2509505"/>
            <a:ext cx="8206007" cy="3424107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212121"/>
                </a:solidFill>
                <a:latin typeface="Roboto"/>
              </a:rPr>
              <a:t>9:00 - 10:00 – Housekeeping + Look over TP3a and TP11</a:t>
            </a:r>
          </a:p>
          <a:p>
            <a:r>
              <a:rPr lang="pt-BR" sz="2400" dirty="0">
                <a:solidFill>
                  <a:srgbClr val="212121"/>
                </a:solidFill>
                <a:latin typeface="Roboto"/>
              </a:rPr>
              <a:t>10:00 - 11:00 – Modelos Com Base no Indivíduo</a:t>
            </a:r>
          </a:p>
          <a:p>
            <a:r>
              <a:rPr lang="pt-BR" sz="2400" dirty="0">
                <a:solidFill>
                  <a:srgbClr val="212121"/>
                </a:solidFill>
                <a:latin typeface="Roboto"/>
              </a:rPr>
              <a:t>11:00-12:00 – Fuzzy logic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93340-588B-45EC-816B-07405437A67E}"/>
              </a:ext>
            </a:extLst>
          </p:cNvPr>
          <p:cNvSpPr txBox="1"/>
          <p:nvPr/>
        </p:nvSpPr>
        <p:spPr>
          <a:xfrm>
            <a:off x="114299" y="438150"/>
            <a:ext cx="9324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hiller" panose="04020404031007020602" pitchFamily="82" charset="0"/>
              </a:rPr>
              <a:t>Today’s Menu</a:t>
            </a:r>
          </a:p>
        </p:txBody>
      </p:sp>
    </p:spTree>
    <p:extLst>
      <p:ext uri="{BB962C8B-B14F-4D97-AF65-F5344CB8AC3E}">
        <p14:creationId xmlns:p14="http://schemas.microsoft.com/office/powerpoint/2010/main" val="331006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7007" y="3849778"/>
            <a:ext cx="31021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700" dirty="0"/>
              <a:t>Modelação Ecológica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181639" y="4465155"/>
            <a:ext cx="6097657" cy="2981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6313" y="4658828"/>
            <a:ext cx="761298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4500" dirty="0"/>
              <a:t>Modelos com base no indivíduo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47AB80-294E-4D8E-9521-6F05FF3B548A}"/>
              </a:ext>
            </a:extLst>
          </p:cNvPr>
          <p:cNvSpPr/>
          <p:nvPr/>
        </p:nvSpPr>
        <p:spPr>
          <a:xfrm>
            <a:off x="5423052" y="6328728"/>
            <a:ext cx="3593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http://www.agent-based-models.com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03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009" y="2122607"/>
            <a:ext cx="79168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Os modelos com base no indivíduo (individual-based models – IBM, ou agent-based models – ABM, ou ainda process-based models - PBM) foram aplicados à ecologia nos anos 1970.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Conceptualmente, admitem que os indivíduos têm um comportamento/características diversos, os quais são determinantes quando se pretende conhecer as populações ou comunidades.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26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1673</Words>
  <Application>Microsoft Office PowerPoint</Application>
  <PresentationFormat>On-screen Show (4:3)</PresentationFormat>
  <Paragraphs>285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Cambria Math</vt:lpstr>
      <vt:lpstr>Chiller</vt:lpstr>
      <vt:lpstr>Gill Sans MT</vt:lpstr>
      <vt:lpstr>GulliverRM</vt:lpstr>
      <vt:lpstr>Roboto</vt:lpstr>
      <vt:lpstr>Times New Roman</vt:lpstr>
      <vt:lpstr>Parcel</vt:lpstr>
      <vt:lpstr>AuLA 20</vt:lpstr>
      <vt:lpstr>Os meus alunos favoritos</vt:lpstr>
      <vt:lpstr>PowerPoint Presentation</vt:lpstr>
      <vt:lpstr>RESOURCES ADDED</vt:lpstr>
      <vt:lpstr>ALL PREDATOR PREY DATA SENT TO ME PLEASE!</vt:lpstr>
      <vt:lpstr>OUR JOINT 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20</dc:title>
  <dc:creator>Tiago Marques</dc:creator>
  <cp:lastModifiedBy>Tiago Marques</cp:lastModifiedBy>
  <cp:revision>13</cp:revision>
  <dcterms:created xsi:type="dcterms:W3CDTF">2018-12-12T23:34:26Z</dcterms:created>
  <dcterms:modified xsi:type="dcterms:W3CDTF">2018-12-13T19:10:27Z</dcterms:modified>
</cp:coreProperties>
</file>